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3"/>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4" name="Shape 5124"/>
        <p:cNvGrpSpPr/>
        <p:nvPr/>
      </p:nvGrpSpPr>
      <p:grpSpPr>
        <a:xfrm>
          <a:off x="0" y="0"/>
          <a:ext cx="0" cy="0"/>
          <a:chOff x="0" y="0"/>
          <a:chExt cx="0" cy="0"/>
        </a:xfrm>
      </p:grpSpPr>
      <p:sp>
        <p:nvSpPr>
          <p:cNvPr id="5125" name="Google Shape;5125;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26" name="Google Shape;5126;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27" name="Google Shape;5127;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8" name="Google Shape;5128;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5129" name="Google Shape;5129;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30" name="Google Shape;5130;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4" name="Shape 5414"/>
        <p:cNvGrpSpPr/>
        <p:nvPr/>
      </p:nvGrpSpPr>
      <p:grpSpPr>
        <a:xfrm>
          <a:off x="0" y="0"/>
          <a:ext cx="0" cy="0"/>
          <a:chOff x="0" y="0"/>
          <a:chExt cx="0" cy="0"/>
        </a:xfrm>
      </p:grpSpPr>
      <p:sp>
        <p:nvSpPr>
          <p:cNvPr id="5415" name="Google Shape;5415;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6" name="Google Shape;54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3" name="Shape 5753"/>
        <p:cNvGrpSpPr/>
        <p:nvPr/>
      </p:nvGrpSpPr>
      <p:grpSpPr>
        <a:xfrm>
          <a:off x="0" y="0"/>
          <a:ext cx="0" cy="0"/>
          <a:chOff x="0" y="0"/>
          <a:chExt cx="0" cy="0"/>
        </a:xfrm>
      </p:grpSpPr>
      <p:sp>
        <p:nvSpPr>
          <p:cNvPr id="5754" name="Google Shape;5754;p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5" name="Google Shape;57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0" name="Shape 5800"/>
        <p:cNvGrpSpPr/>
        <p:nvPr/>
      </p:nvGrpSpPr>
      <p:grpSpPr>
        <a:xfrm>
          <a:off x="0" y="0"/>
          <a:ext cx="0" cy="0"/>
          <a:chOff x="0" y="0"/>
          <a:chExt cx="0" cy="0"/>
        </a:xfrm>
      </p:grpSpPr>
      <p:sp>
        <p:nvSpPr>
          <p:cNvPr id="5801" name="Google Shape;5801;p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2" name="Google Shape;58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5" name="Shape 5875"/>
        <p:cNvGrpSpPr/>
        <p:nvPr/>
      </p:nvGrpSpPr>
      <p:grpSpPr>
        <a:xfrm>
          <a:off x="0" y="0"/>
          <a:ext cx="0" cy="0"/>
          <a:chOff x="0" y="0"/>
          <a:chExt cx="0" cy="0"/>
        </a:xfrm>
      </p:grpSpPr>
      <p:sp>
        <p:nvSpPr>
          <p:cNvPr id="5876" name="Google Shape;5876;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7" name="Google Shape;58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2" name="Shape 5882"/>
        <p:cNvGrpSpPr/>
        <p:nvPr/>
      </p:nvGrpSpPr>
      <p:grpSpPr>
        <a:xfrm>
          <a:off x="0" y="0"/>
          <a:ext cx="0" cy="0"/>
          <a:chOff x="0" y="0"/>
          <a:chExt cx="0" cy="0"/>
        </a:xfrm>
      </p:grpSpPr>
      <p:sp>
        <p:nvSpPr>
          <p:cNvPr id="5883" name="Google Shape;5883;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4" name="Google Shape;58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1" name="Google Shape;58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5" name="Shape 5895"/>
        <p:cNvGrpSpPr/>
        <p:nvPr/>
      </p:nvGrpSpPr>
      <p:grpSpPr>
        <a:xfrm>
          <a:off x="0" y="0"/>
          <a:ext cx="0" cy="0"/>
          <a:chOff x="0" y="0"/>
          <a:chExt cx="0" cy="0"/>
        </a:xfrm>
      </p:grpSpPr>
      <p:sp>
        <p:nvSpPr>
          <p:cNvPr id="5896" name="Google Shape;5896;p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7" name="Google Shape;58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3" name="Shape 5973"/>
        <p:cNvGrpSpPr/>
        <p:nvPr/>
      </p:nvGrpSpPr>
      <p:grpSpPr>
        <a:xfrm>
          <a:off x="0" y="0"/>
          <a:ext cx="0" cy="0"/>
          <a:chOff x="0" y="0"/>
          <a:chExt cx="0" cy="0"/>
        </a:xfrm>
      </p:grpSpPr>
      <p:sp>
        <p:nvSpPr>
          <p:cNvPr id="5974" name="Google Shape;5974;p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5" name="Google Shape;59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0" name="Shape 5980"/>
        <p:cNvGrpSpPr/>
        <p:nvPr/>
      </p:nvGrpSpPr>
      <p:grpSpPr>
        <a:xfrm>
          <a:off x="0" y="0"/>
          <a:ext cx="0" cy="0"/>
          <a:chOff x="0" y="0"/>
          <a:chExt cx="0" cy="0"/>
        </a:xfrm>
      </p:grpSpPr>
      <p:sp>
        <p:nvSpPr>
          <p:cNvPr id="5981" name="Google Shape;5981;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2" name="Google Shape;59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7" name="Shape 5987"/>
        <p:cNvGrpSpPr/>
        <p:nvPr/>
      </p:nvGrpSpPr>
      <p:grpSpPr>
        <a:xfrm>
          <a:off x="0" y="0"/>
          <a:ext cx="0" cy="0"/>
          <a:chOff x="0" y="0"/>
          <a:chExt cx="0" cy="0"/>
        </a:xfrm>
      </p:grpSpPr>
      <p:sp>
        <p:nvSpPr>
          <p:cNvPr id="5988" name="Google Shape;5988;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9" name="Google Shape;598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5" name="Shape 5995"/>
        <p:cNvGrpSpPr/>
        <p:nvPr/>
      </p:nvGrpSpPr>
      <p:grpSpPr>
        <a:xfrm>
          <a:off x="0" y="0"/>
          <a:ext cx="0" cy="0"/>
          <a:chOff x="0" y="0"/>
          <a:chExt cx="0" cy="0"/>
        </a:xfrm>
      </p:grpSpPr>
      <p:sp>
        <p:nvSpPr>
          <p:cNvPr id="5996" name="Google Shape;5996;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7" name="Google Shape;59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3" name="Google Shape;54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2" name="Shape 6002"/>
        <p:cNvGrpSpPr/>
        <p:nvPr/>
      </p:nvGrpSpPr>
      <p:grpSpPr>
        <a:xfrm>
          <a:off x="0" y="0"/>
          <a:ext cx="0" cy="0"/>
          <a:chOff x="0" y="0"/>
          <a:chExt cx="0" cy="0"/>
        </a:xfrm>
      </p:grpSpPr>
      <p:sp>
        <p:nvSpPr>
          <p:cNvPr id="6003" name="Google Shape;6003;p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4" name="Google Shape;600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9" name="Shape 6009"/>
        <p:cNvGrpSpPr/>
        <p:nvPr/>
      </p:nvGrpSpPr>
      <p:grpSpPr>
        <a:xfrm>
          <a:off x="0" y="0"/>
          <a:ext cx="0" cy="0"/>
          <a:chOff x="0" y="0"/>
          <a:chExt cx="0" cy="0"/>
        </a:xfrm>
      </p:grpSpPr>
      <p:sp>
        <p:nvSpPr>
          <p:cNvPr id="6010" name="Google Shape;6010;p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1" name="Google Shape;60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2" name="Google Shape;606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p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0" name="Google Shape;611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6" name="Shape 6156"/>
        <p:cNvGrpSpPr/>
        <p:nvPr/>
      </p:nvGrpSpPr>
      <p:grpSpPr>
        <a:xfrm>
          <a:off x="0" y="0"/>
          <a:ext cx="0" cy="0"/>
          <a:chOff x="0" y="0"/>
          <a:chExt cx="0" cy="0"/>
        </a:xfrm>
      </p:grpSpPr>
      <p:sp>
        <p:nvSpPr>
          <p:cNvPr id="6157" name="Google Shape;6157;p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8" name="Google Shape;61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p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8" name="Google Shape;619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4" name="Shape 6244"/>
        <p:cNvGrpSpPr/>
        <p:nvPr/>
      </p:nvGrpSpPr>
      <p:grpSpPr>
        <a:xfrm>
          <a:off x="0" y="0"/>
          <a:ext cx="0" cy="0"/>
          <a:chOff x="0" y="0"/>
          <a:chExt cx="0" cy="0"/>
        </a:xfrm>
      </p:grpSpPr>
      <p:sp>
        <p:nvSpPr>
          <p:cNvPr id="6245" name="Google Shape;6245;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6" name="Google Shape;62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4" name="Shape 6284"/>
        <p:cNvGrpSpPr/>
        <p:nvPr/>
      </p:nvGrpSpPr>
      <p:grpSpPr>
        <a:xfrm>
          <a:off x="0" y="0"/>
          <a:ext cx="0" cy="0"/>
          <a:chOff x="0" y="0"/>
          <a:chExt cx="0" cy="0"/>
        </a:xfrm>
      </p:grpSpPr>
      <p:sp>
        <p:nvSpPr>
          <p:cNvPr id="6285" name="Google Shape;6285;p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6" name="Google Shape;6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2" name="Shape 6332"/>
        <p:cNvGrpSpPr/>
        <p:nvPr/>
      </p:nvGrpSpPr>
      <p:grpSpPr>
        <a:xfrm>
          <a:off x="0" y="0"/>
          <a:ext cx="0" cy="0"/>
          <a:chOff x="0" y="0"/>
          <a:chExt cx="0" cy="0"/>
        </a:xfrm>
      </p:grpSpPr>
      <p:sp>
        <p:nvSpPr>
          <p:cNvPr id="6333" name="Google Shape;6333;p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4" name="Google Shape;63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0" name="Shape 6340"/>
        <p:cNvGrpSpPr/>
        <p:nvPr/>
      </p:nvGrpSpPr>
      <p:grpSpPr>
        <a:xfrm>
          <a:off x="0" y="0"/>
          <a:ext cx="0" cy="0"/>
          <a:chOff x="0" y="0"/>
          <a:chExt cx="0" cy="0"/>
        </a:xfrm>
      </p:grpSpPr>
      <p:sp>
        <p:nvSpPr>
          <p:cNvPr id="6341" name="Google Shape;6341;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2" name="Google Shape;63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9" name="Shape 5469"/>
        <p:cNvGrpSpPr/>
        <p:nvPr/>
      </p:nvGrpSpPr>
      <p:grpSpPr>
        <a:xfrm>
          <a:off x="0" y="0"/>
          <a:ext cx="0" cy="0"/>
          <a:chOff x="0" y="0"/>
          <a:chExt cx="0" cy="0"/>
        </a:xfrm>
      </p:grpSpPr>
      <p:sp>
        <p:nvSpPr>
          <p:cNvPr id="5470" name="Google Shape;5470;p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1" name="Google Shape;54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7" name="Shape 6377"/>
        <p:cNvGrpSpPr/>
        <p:nvPr/>
      </p:nvGrpSpPr>
      <p:grpSpPr>
        <a:xfrm>
          <a:off x="0" y="0"/>
          <a:ext cx="0" cy="0"/>
          <a:chOff x="0" y="0"/>
          <a:chExt cx="0" cy="0"/>
        </a:xfrm>
      </p:grpSpPr>
      <p:sp>
        <p:nvSpPr>
          <p:cNvPr id="6378" name="Google Shape;6378;p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9" name="Google Shape;637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4" name="Shape 6384"/>
        <p:cNvGrpSpPr/>
        <p:nvPr/>
      </p:nvGrpSpPr>
      <p:grpSpPr>
        <a:xfrm>
          <a:off x="0" y="0"/>
          <a:ext cx="0" cy="0"/>
          <a:chOff x="0" y="0"/>
          <a:chExt cx="0" cy="0"/>
        </a:xfrm>
      </p:grpSpPr>
      <p:sp>
        <p:nvSpPr>
          <p:cNvPr id="6385" name="Google Shape;6385;p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6" name="Google Shape;63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6" name="Shape 6396"/>
        <p:cNvGrpSpPr/>
        <p:nvPr/>
      </p:nvGrpSpPr>
      <p:grpSpPr>
        <a:xfrm>
          <a:off x="0" y="0"/>
          <a:ext cx="0" cy="0"/>
          <a:chOff x="0" y="0"/>
          <a:chExt cx="0" cy="0"/>
        </a:xfrm>
      </p:grpSpPr>
      <p:sp>
        <p:nvSpPr>
          <p:cNvPr id="6397" name="Google Shape;6397;p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8" name="Google Shape;639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4" name="Shape 6444"/>
        <p:cNvGrpSpPr/>
        <p:nvPr/>
      </p:nvGrpSpPr>
      <p:grpSpPr>
        <a:xfrm>
          <a:off x="0" y="0"/>
          <a:ext cx="0" cy="0"/>
          <a:chOff x="0" y="0"/>
          <a:chExt cx="0" cy="0"/>
        </a:xfrm>
      </p:grpSpPr>
      <p:sp>
        <p:nvSpPr>
          <p:cNvPr id="6445" name="Google Shape;6445;p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6" name="Google Shape;64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3" name="Shape 6493"/>
        <p:cNvGrpSpPr/>
        <p:nvPr/>
      </p:nvGrpSpPr>
      <p:grpSpPr>
        <a:xfrm>
          <a:off x="0" y="0"/>
          <a:ext cx="0" cy="0"/>
          <a:chOff x="0" y="0"/>
          <a:chExt cx="0" cy="0"/>
        </a:xfrm>
      </p:grpSpPr>
      <p:sp>
        <p:nvSpPr>
          <p:cNvPr id="6494" name="Google Shape;6494;p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5" name="Google Shape;64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1" name="Shape 6541"/>
        <p:cNvGrpSpPr/>
        <p:nvPr/>
      </p:nvGrpSpPr>
      <p:grpSpPr>
        <a:xfrm>
          <a:off x="0" y="0"/>
          <a:ext cx="0" cy="0"/>
          <a:chOff x="0" y="0"/>
          <a:chExt cx="0" cy="0"/>
        </a:xfrm>
      </p:grpSpPr>
      <p:sp>
        <p:nvSpPr>
          <p:cNvPr id="6542" name="Google Shape;6542;p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3" name="Google Shape;65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9" name="Shape 6589"/>
        <p:cNvGrpSpPr/>
        <p:nvPr/>
      </p:nvGrpSpPr>
      <p:grpSpPr>
        <a:xfrm>
          <a:off x="0" y="0"/>
          <a:ext cx="0" cy="0"/>
          <a:chOff x="0" y="0"/>
          <a:chExt cx="0" cy="0"/>
        </a:xfrm>
      </p:grpSpPr>
      <p:sp>
        <p:nvSpPr>
          <p:cNvPr id="6590" name="Google Shape;6590;p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1" name="Google Shape;65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7" name="Shape 6637"/>
        <p:cNvGrpSpPr/>
        <p:nvPr/>
      </p:nvGrpSpPr>
      <p:grpSpPr>
        <a:xfrm>
          <a:off x="0" y="0"/>
          <a:ext cx="0" cy="0"/>
          <a:chOff x="0" y="0"/>
          <a:chExt cx="0" cy="0"/>
        </a:xfrm>
      </p:grpSpPr>
      <p:sp>
        <p:nvSpPr>
          <p:cNvPr id="6638" name="Google Shape;6638;p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9" name="Google Shape;66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5" name="Shape 6685"/>
        <p:cNvGrpSpPr/>
        <p:nvPr/>
      </p:nvGrpSpPr>
      <p:grpSpPr>
        <a:xfrm>
          <a:off x="0" y="0"/>
          <a:ext cx="0" cy="0"/>
          <a:chOff x="0" y="0"/>
          <a:chExt cx="0" cy="0"/>
        </a:xfrm>
      </p:grpSpPr>
      <p:sp>
        <p:nvSpPr>
          <p:cNvPr id="6686" name="Google Shape;6686;p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7" name="Google Shape;668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3" name="Shape 6733"/>
        <p:cNvGrpSpPr/>
        <p:nvPr/>
      </p:nvGrpSpPr>
      <p:grpSpPr>
        <a:xfrm>
          <a:off x="0" y="0"/>
          <a:ext cx="0" cy="0"/>
          <a:chOff x="0" y="0"/>
          <a:chExt cx="0" cy="0"/>
        </a:xfrm>
      </p:grpSpPr>
      <p:sp>
        <p:nvSpPr>
          <p:cNvPr id="6734" name="Google Shape;6734;p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5" name="Google Shape;67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0" name="Shape 5590"/>
        <p:cNvGrpSpPr/>
        <p:nvPr/>
      </p:nvGrpSpPr>
      <p:grpSpPr>
        <a:xfrm>
          <a:off x="0" y="0"/>
          <a:ext cx="0" cy="0"/>
          <a:chOff x="0" y="0"/>
          <a:chExt cx="0" cy="0"/>
        </a:xfrm>
      </p:grpSpPr>
      <p:sp>
        <p:nvSpPr>
          <p:cNvPr id="5591" name="Google Shape;5591;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2" name="Google Shape;55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0" name="Shape 6780"/>
        <p:cNvGrpSpPr/>
        <p:nvPr/>
      </p:nvGrpSpPr>
      <p:grpSpPr>
        <a:xfrm>
          <a:off x="0" y="0"/>
          <a:ext cx="0" cy="0"/>
          <a:chOff x="0" y="0"/>
          <a:chExt cx="0" cy="0"/>
        </a:xfrm>
      </p:grpSpPr>
      <p:sp>
        <p:nvSpPr>
          <p:cNvPr id="6781" name="Google Shape;6781;p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2" name="Google Shape;67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9" name="Shape 6829"/>
        <p:cNvGrpSpPr/>
        <p:nvPr/>
      </p:nvGrpSpPr>
      <p:grpSpPr>
        <a:xfrm>
          <a:off x="0" y="0"/>
          <a:ext cx="0" cy="0"/>
          <a:chOff x="0" y="0"/>
          <a:chExt cx="0" cy="0"/>
        </a:xfrm>
      </p:grpSpPr>
      <p:sp>
        <p:nvSpPr>
          <p:cNvPr id="6830" name="Google Shape;6830;p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1" name="Google Shape;683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8" name="Shape 6878"/>
        <p:cNvGrpSpPr/>
        <p:nvPr/>
      </p:nvGrpSpPr>
      <p:grpSpPr>
        <a:xfrm>
          <a:off x="0" y="0"/>
          <a:ext cx="0" cy="0"/>
          <a:chOff x="0" y="0"/>
          <a:chExt cx="0" cy="0"/>
        </a:xfrm>
      </p:grpSpPr>
      <p:sp>
        <p:nvSpPr>
          <p:cNvPr id="6879" name="Google Shape;6879;p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0" name="Google Shape;688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7" name="Shape 6927"/>
        <p:cNvGrpSpPr/>
        <p:nvPr/>
      </p:nvGrpSpPr>
      <p:grpSpPr>
        <a:xfrm>
          <a:off x="0" y="0"/>
          <a:ext cx="0" cy="0"/>
          <a:chOff x="0" y="0"/>
          <a:chExt cx="0" cy="0"/>
        </a:xfrm>
      </p:grpSpPr>
      <p:sp>
        <p:nvSpPr>
          <p:cNvPr id="6928" name="Google Shape;6928;p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9" name="Google Shape;692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5" name="Shape 6975"/>
        <p:cNvGrpSpPr/>
        <p:nvPr/>
      </p:nvGrpSpPr>
      <p:grpSpPr>
        <a:xfrm>
          <a:off x="0" y="0"/>
          <a:ext cx="0" cy="0"/>
          <a:chOff x="0" y="0"/>
          <a:chExt cx="0" cy="0"/>
        </a:xfrm>
      </p:grpSpPr>
      <p:sp>
        <p:nvSpPr>
          <p:cNvPr id="6976" name="Google Shape;6976;p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7" name="Google Shape;697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3" name="Shape 7023"/>
        <p:cNvGrpSpPr/>
        <p:nvPr/>
      </p:nvGrpSpPr>
      <p:grpSpPr>
        <a:xfrm>
          <a:off x="0" y="0"/>
          <a:ext cx="0" cy="0"/>
          <a:chOff x="0" y="0"/>
          <a:chExt cx="0" cy="0"/>
        </a:xfrm>
      </p:grpSpPr>
      <p:sp>
        <p:nvSpPr>
          <p:cNvPr id="7024" name="Google Shape;7024;p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5" name="Google Shape;70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1" name="Shape 7031"/>
        <p:cNvGrpSpPr/>
        <p:nvPr/>
      </p:nvGrpSpPr>
      <p:grpSpPr>
        <a:xfrm>
          <a:off x="0" y="0"/>
          <a:ext cx="0" cy="0"/>
          <a:chOff x="0" y="0"/>
          <a:chExt cx="0" cy="0"/>
        </a:xfrm>
      </p:grpSpPr>
      <p:sp>
        <p:nvSpPr>
          <p:cNvPr id="7032" name="Google Shape;7032;p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3" name="Google Shape;703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9" name="Shape 7079"/>
        <p:cNvGrpSpPr/>
        <p:nvPr/>
      </p:nvGrpSpPr>
      <p:grpSpPr>
        <a:xfrm>
          <a:off x="0" y="0"/>
          <a:ext cx="0" cy="0"/>
          <a:chOff x="0" y="0"/>
          <a:chExt cx="0" cy="0"/>
        </a:xfrm>
      </p:grpSpPr>
      <p:sp>
        <p:nvSpPr>
          <p:cNvPr id="7080" name="Google Shape;7080;p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1" name="Google Shape;70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7" name="Shape 7127"/>
        <p:cNvGrpSpPr/>
        <p:nvPr/>
      </p:nvGrpSpPr>
      <p:grpSpPr>
        <a:xfrm>
          <a:off x="0" y="0"/>
          <a:ext cx="0" cy="0"/>
          <a:chOff x="0" y="0"/>
          <a:chExt cx="0" cy="0"/>
        </a:xfrm>
      </p:grpSpPr>
      <p:sp>
        <p:nvSpPr>
          <p:cNvPr id="7128" name="Google Shape;7128;p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9" name="Google Shape;712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p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7" name="Google Shape;717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0" name="Shape 5640"/>
        <p:cNvGrpSpPr/>
        <p:nvPr/>
      </p:nvGrpSpPr>
      <p:grpSpPr>
        <a:xfrm>
          <a:off x="0" y="0"/>
          <a:ext cx="0" cy="0"/>
          <a:chOff x="0" y="0"/>
          <a:chExt cx="0" cy="0"/>
        </a:xfrm>
      </p:grpSpPr>
      <p:sp>
        <p:nvSpPr>
          <p:cNvPr id="5641" name="Google Shape;5641;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2" name="Google Shape;56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p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5" name="Google Shape;72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2" name="Shape 7272"/>
        <p:cNvGrpSpPr/>
        <p:nvPr/>
      </p:nvGrpSpPr>
      <p:grpSpPr>
        <a:xfrm>
          <a:off x="0" y="0"/>
          <a:ext cx="0" cy="0"/>
          <a:chOff x="0" y="0"/>
          <a:chExt cx="0" cy="0"/>
        </a:xfrm>
      </p:grpSpPr>
      <p:sp>
        <p:nvSpPr>
          <p:cNvPr id="7273" name="Google Shape;7273;p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4" name="Google Shape;727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0" name="Shape 7320"/>
        <p:cNvGrpSpPr/>
        <p:nvPr/>
      </p:nvGrpSpPr>
      <p:grpSpPr>
        <a:xfrm>
          <a:off x="0" y="0"/>
          <a:ext cx="0" cy="0"/>
          <a:chOff x="0" y="0"/>
          <a:chExt cx="0" cy="0"/>
        </a:xfrm>
      </p:grpSpPr>
      <p:sp>
        <p:nvSpPr>
          <p:cNvPr id="7321" name="Google Shape;7321;p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2" name="Google Shape;732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8" name="Shape 7368"/>
        <p:cNvGrpSpPr/>
        <p:nvPr/>
      </p:nvGrpSpPr>
      <p:grpSpPr>
        <a:xfrm>
          <a:off x="0" y="0"/>
          <a:ext cx="0" cy="0"/>
          <a:chOff x="0" y="0"/>
          <a:chExt cx="0" cy="0"/>
        </a:xfrm>
      </p:grpSpPr>
      <p:sp>
        <p:nvSpPr>
          <p:cNvPr id="7369" name="Google Shape;7369;p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0" name="Google Shape;73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6" name="Shape 7416"/>
        <p:cNvGrpSpPr/>
        <p:nvPr/>
      </p:nvGrpSpPr>
      <p:grpSpPr>
        <a:xfrm>
          <a:off x="0" y="0"/>
          <a:ext cx="0" cy="0"/>
          <a:chOff x="0" y="0"/>
          <a:chExt cx="0" cy="0"/>
        </a:xfrm>
      </p:grpSpPr>
      <p:sp>
        <p:nvSpPr>
          <p:cNvPr id="7417" name="Google Shape;7417;p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8" name="Google Shape;741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4" name="Shape 7424"/>
        <p:cNvGrpSpPr/>
        <p:nvPr/>
      </p:nvGrpSpPr>
      <p:grpSpPr>
        <a:xfrm>
          <a:off x="0" y="0"/>
          <a:ext cx="0" cy="0"/>
          <a:chOff x="0" y="0"/>
          <a:chExt cx="0" cy="0"/>
        </a:xfrm>
      </p:grpSpPr>
      <p:sp>
        <p:nvSpPr>
          <p:cNvPr id="7425" name="Google Shape;7425;p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6" name="Google Shape;742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5" name="Shape 7475"/>
        <p:cNvGrpSpPr/>
        <p:nvPr/>
      </p:nvGrpSpPr>
      <p:grpSpPr>
        <a:xfrm>
          <a:off x="0" y="0"/>
          <a:ext cx="0" cy="0"/>
          <a:chOff x="0" y="0"/>
          <a:chExt cx="0" cy="0"/>
        </a:xfrm>
      </p:grpSpPr>
      <p:sp>
        <p:nvSpPr>
          <p:cNvPr id="7476" name="Google Shape;7476;p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7" name="Google Shape;747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3" name="Shape 7483"/>
        <p:cNvGrpSpPr/>
        <p:nvPr/>
      </p:nvGrpSpPr>
      <p:grpSpPr>
        <a:xfrm>
          <a:off x="0" y="0"/>
          <a:ext cx="0" cy="0"/>
          <a:chOff x="0" y="0"/>
          <a:chExt cx="0" cy="0"/>
        </a:xfrm>
      </p:grpSpPr>
      <p:sp>
        <p:nvSpPr>
          <p:cNvPr id="7484" name="Google Shape;7484;p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5" name="Google Shape;748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7" name="Shape 5647"/>
        <p:cNvGrpSpPr/>
        <p:nvPr/>
      </p:nvGrpSpPr>
      <p:grpSpPr>
        <a:xfrm>
          <a:off x="0" y="0"/>
          <a:ext cx="0" cy="0"/>
          <a:chOff x="0" y="0"/>
          <a:chExt cx="0" cy="0"/>
        </a:xfrm>
      </p:grpSpPr>
      <p:sp>
        <p:nvSpPr>
          <p:cNvPr id="5648" name="Google Shape;5648;p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9" name="Google Shape;56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3" name="Shape 5653"/>
        <p:cNvGrpSpPr/>
        <p:nvPr/>
      </p:nvGrpSpPr>
      <p:grpSpPr>
        <a:xfrm>
          <a:off x="0" y="0"/>
          <a:ext cx="0" cy="0"/>
          <a:chOff x="0" y="0"/>
          <a:chExt cx="0" cy="0"/>
        </a:xfrm>
      </p:grpSpPr>
      <p:sp>
        <p:nvSpPr>
          <p:cNvPr id="5654" name="Google Shape;5654;p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5" name="Google Shape;56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9" name="Shape 5659"/>
        <p:cNvGrpSpPr/>
        <p:nvPr/>
      </p:nvGrpSpPr>
      <p:grpSpPr>
        <a:xfrm>
          <a:off x="0" y="0"/>
          <a:ext cx="0" cy="0"/>
          <a:chOff x="0" y="0"/>
          <a:chExt cx="0" cy="0"/>
        </a:xfrm>
      </p:grpSpPr>
      <p:sp>
        <p:nvSpPr>
          <p:cNvPr id="5660" name="Google Shape;5660;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1" name="Google Shape;56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6" name="Shape 5706"/>
        <p:cNvGrpSpPr/>
        <p:nvPr/>
      </p:nvGrpSpPr>
      <p:grpSpPr>
        <a:xfrm>
          <a:off x="0" y="0"/>
          <a:ext cx="0" cy="0"/>
          <a:chOff x="0" y="0"/>
          <a:chExt cx="0" cy="0"/>
        </a:xfrm>
      </p:grpSpPr>
      <p:sp>
        <p:nvSpPr>
          <p:cNvPr id="5707" name="Google Shape;5707;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8" name="Google Shape;57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178" name="Shape 5178"/>
        <p:cNvGrpSpPr/>
        <p:nvPr/>
      </p:nvGrpSpPr>
      <p:grpSpPr>
        <a:xfrm>
          <a:off x="0" y="0"/>
          <a:ext cx="0" cy="0"/>
          <a:chOff x="0" y="0"/>
          <a:chExt cx="0" cy="0"/>
        </a:xfrm>
      </p:grpSpPr>
      <p:pic>
        <p:nvPicPr>
          <p:cNvPr descr="\\DROBO-FS\QuickDrops\JB\PPTX NG\Droplets\LightingOverlay.png" id="5179" name="Google Shape;5179;p2"/>
          <p:cNvPicPr preferRelativeResize="0"/>
          <p:nvPr/>
        </p:nvPicPr>
        <p:blipFill rotWithShape="1">
          <a:blip r:embed="rId2">
            <a:alphaModFix amt="30000"/>
          </a:blip>
          <a:srcRect b="0" l="0" r="0" t="0"/>
          <a:stretch/>
        </p:blipFill>
        <p:spPr>
          <a:xfrm>
            <a:off x="0" y="-1"/>
            <a:ext cx="12192005" cy="6858000"/>
          </a:xfrm>
          <a:prstGeom prst="rect">
            <a:avLst/>
          </a:prstGeom>
          <a:noFill/>
          <a:ln>
            <a:noFill/>
          </a:ln>
        </p:spPr>
      </p:pic>
      <p:grpSp>
        <p:nvGrpSpPr>
          <p:cNvPr id="5180" name="Google Shape;5180;p2"/>
          <p:cNvGrpSpPr/>
          <p:nvPr/>
        </p:nvGrpSpPr>
        <p:grpSpPr>
          <a:xfrm>
            <a:off x="0" y="0"/>
            <a:ext cx="2305051" cy="6858001"/>
            <a:chOff x="0" y="0"/>
            <a:chExt cx="2305051" cy="6858001"/>
          </a:xfrm>
        </p:grpSpPr>
        <p:sp>
          <p:nvSpPr>
            <p:cNvPr id="5181" name="Google Shape;5181;p2"/>
            <p:cNvSpPr/>
            <p:nvPr/>
          </p:nvSpPr>
          <p:spPr>
            <a:xfrm>
              <a:off x="1209675"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
            <p:cNvSpPr/>
            <p:nvPr/>
          </p:nvSpPr>
          <p:spPr>
            <a:xfrm>
              <a:off x="414338" y="9525"/>
              <a:ext cx="28500" cy="44814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12" scaled="0"/>
            </a:gradFill>
            <a:ln>
              <a:noFill/>
            </a:ln>
          </p:spPr>
        </p:sp>
        <p:sp>
          <p:nvSpPr>
            <p:cNvPr id="5187" name="Google Shape;5187;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12" scaled="0"/>
            </a:gradFill>
            <a:ln>
              <a:noFill/>
            </a:ln>
          </p:spPr>
        </p:sp>
        <p:sp>
          <p:nvSpPr>
            <p:cNvPr id="5188" name="Google Shape;5188;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12" scaled="0"/>
            </a:gradFill>
            <a:ln>
              <a:noFill/>
            </a:ln>
          </p:spPr>
        </p:sp>
        <p:sp>
          <p:nvSpPr>
            <p:cNvPr id="5190" name="Google Shape;5190;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191" name="Google Shape;5191;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12" scaled="0"/>
            </a:gradFill>
            <a:ln>
              <a:noFill/>
            </a:ln>
          </p:spPr>
        </p:sp>
        <p:sp>
          <p:nvSpPr>
            <p:cNvPr id="5194" name="Google Shape;5194;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12" scaled="0"/>
            </a:gradFill>
            <a:ln>
              <a:noFill/>
            </a:ln>
          </p:spPr>
        </p:sp>
        <p:sp>
          <p:nvSpPr>
            <p:cNvPr id="5196" name="Google Shape;5196;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12" scaled="0"/>
            </a:gradFill>
            <a:ln>
              <a:noFill/>
            </a:ln>
          </p:spPr>
        </p:sp>
        <p:sp>
          <p:nvSpPr>
            <p:cNvPr id="5199" name="Google Shape;5199;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12" scaled="0"/>
            </a:gradFill>
            <a:ln>
              <a:noFill/>
            </a:ln>
          </p:spPr>
        </p:sp>
        <p:sp>
          <p:nvSpPr>
            <p:cNvPr id="5202" name="Google Shape;5202;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12" scaled="0"/>
            </a:gradFill>
            <a:ln>
              <a:noFill/>
            </a:ln>
          </p:spPr>
        </p:sp>
        <p:sp>
          <p:nvSpPr>
            <p:cNvPr id="5204" name="Google Shape;5204;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12" scaled="0"/>
            </a:gradFill>
            <a:ln>
              <a:noFill/>
            </a:ln>
          </p:spPr>
        </p:sp>
        <p:sp>
          <p:nvSpPr>
            <p:cNvPr id="5206" name="Google Shape;5206;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12" scaled="0"/>
            </a:gradFill>
            <a:ln>
              <a:noFill/>
            </a:ln>
          </p:spPr>
        </p:sp>
        <p:sp>
          <p:nvSpPr>
            <p:cNvPr id="5208" name="Google Shape;5208;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
            <p:cNvSpPr/>
            <p:nvPr/>
          </p:nvSpPr>
          <p:spPr>
            <a:xfrm>
              <a:off x="642938" y="6610350"/>
              <a:ext cx="23700" cy="2430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12" scaled="0"/>
            </a:gradFill>
            <a:ln>
              <a:noFill/>
            </a:ln>
          </p:spPr>
        </p:sp>
        <p:sp>
          <p:nvSpPr>
            <p:cNvPr id="5212" name="Google Shape;5212;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12" scaled="0"/>
            </a:gradFill>
            <a:ln>
              <a:noFill/>
            </a:ln>
          </p:spPr>
        </p:sp>
        <p:sp>
          <p:nvSpPr>
            <p:cNvPr id="5213" name="Google Shape;5213;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12" scaled="0"/>
            </a:gradFill>
            <a:ln>
              <a:noFill/>
            </a:ln>
          </p:spPr>
        </p:sp>
        <p:sp>
          <p:nvSpPr>
            <p:cNvPr id="5215" name="Google Shape;5215;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216" name="Google Shape;5216;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12" scaled="0"/>
            </a:gradFill>
            <a:ln>
              <a:noFill/>
            </a:ln>
          </p:spPr>
        </p:sp>
        <p:sp>
          <p:nvSpPr>
            <p:cNvPr id="5218" name="Google Shape;5218;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12" scaled="0"/>
            </a:gradFill>
            <a:ln>
              <a:noFill/>
            </a:ln>
          </p:spPr>
        </p:sp>
        <p:sp>
          <p:nvSpPr>
            <p:cNvPr id="5220" name="Google Shape;5220;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
            <p:cNvSpPr/>
            <p:nvPr/>
          </p:nvSpPr>
          <p:spPr>
            <a:xfrm>
              <a:off x="1228725"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12" scaled="0"/>
            </a:gradFill>
            <a:ln>
              <a:noFill/>
            </a:ln>
          </p:spPr>
        </p:sp>
        <p:sp>
          <p:nvSpPr>
            <p:cNvPr id="5223" name="Google Shape;5223;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12" scaled="0"/>
            </a:gradFill>
            <a:ln>
              <a:noFill/>
            </a:ln>
          </p:spPr>
        </p:sp>
        <p:sp>
          <p:nvSpPr>
            <p:cNvPr id="5225" name="Google Shape;5225;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12" scaled="0"/>
            </a:gradFill>
            <a:ln>
              <a:noFill/>
            </a:ln>
          </p:spPr>
        </p:sp>
        <p:sp>
          <p:nvSpPr>
            <p:cNvPr id="5228" name="Google Shape;5228;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229" name="Google Shape;5229;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12" scaled="0"/>
            </a:gradFill>
            <a:ln>
              <a:noFill/>
            </a:ln>
          </p:spPr>
        </p:sp>
        <p:sp>
          <p:nvSpPr>
            <p:cNvPr id="5232" name="Google Shape;5232;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12" scaled="0"/>
            </a:gradFill>
            <a:ln>
              <a:noFill/>
            </a:ln>
          </p:spPr>
        </p:sp>
        <p:sp>
          <p:nvSpPr>
            <p:cNvPr id="5234" name="Google Shape;5234;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2"/>
          <p:cNvSpPr txBox="1"/>
          <p:nvPr>
            <p:ph type="ctrTitle"/>
          </p:nvPr>
        </p:nvSpPr>
        <p:spPr>
          <a:xfrm>
            <a:off x="1876424" y="1122363"/>
            <a:ext cx="8791500" cy="2387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4800"/>
              <a:buFont typeface="Twentieth Centur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36" name="Google Shape;5236;p2"/>
          <p:cNvSpPr txBox="1"/>
          <p:nvPr>
            <p:ph idx="1" type="subTitle"/>
          </p:nvPr>
        </p:nvSpPr>
        <p:spPr>
          <a:xfrm>
            <a:off x="1876424" y="3602038"/>
            <a:ext cx="8791500" cy="1655700"/>
          </a:xfrm>
          <a:prstGeom prst="rect">
            <a:avLst/>
          </a:prstGeom>
          <a:noFill/>
          <a:ln>
            <a:noFill/>
          </a:ln>
        </p:spPr>
        <p:txBody>
          <a:bodyPr anchorCtr="0" anchor="t" bIns="45700" lIns="91425" spcFirstLastPara="1" rIns="91425" wrap="square" tIns="45700">
            <a:normAutofit/>
          </a:bodyPr>
          <a:lstStyle>
            <a:lvl1pPr lvl="0" rtl="0" algn="l">
              <a:lnSpc>
                <a:spcPct val="120000"/>
              </a:lnSpc>
              <a:spcBef>
                <a:spcPts val="1000"/>
              </a:spcBef>
              <a:spcAft>
                <a:spcPts val="0"/>
              </a:spcAft>
              <a:buClr>
                <a:schemeClr val="lt2"/>
              </a:buClr>
              <a:buSzPts val="2500"/>
              <a:buNone/>
              <a:defRPr sz="2000" cap="none">
                <a:solidFill>
                  <a:schemeClr val="lt2"/>
                </a:solidFill>
              </a:defRPr>
            </a:lvl1pPr>
            <a:lvl2pPr lvl="1" rtl="0" algn="ctr">
              <a:lnSpc>
                <a:spcPct val="120000"/>
              </a:lnSpc>
              <a:spcBef>
                <a:spcPts val="500"/>
              </a:spcBef>
              <a:spcAft>
                <a:spcPts val="0"/>
              </a:spcAft>
              <a:buClr>
                <a:schemeClr val="lt1"/>
              </a:buClr>
              <a:buSzPts val="2500"/>
              <a:buNone/>
              <a:defRPr sz="2000"/>
            </a:lvl2pPr>
            <a:lvl3pPr lvl="2" rtl="0" algn="ctr">
              <a:lnSpc>
                <a:spcPct val="120000"/>
              </a:lnSpc>
              <a:spcBef>
                <a:spcPts val="500"/>
              </a:spcBef>
              <a:spcAft>
                <a:spcPts val="0"/>
              </a:spcAft>
              <a:buClr>
                <a:schemeClr val="lt1"/>
              </a:buClr>
              <a:buSzPts val="2250"/>
              <a:buNone/>
              <a:defRPr sz="1800"/>
            </a:lvl3pPr>
            <a:lvl4pPr lvl="3" rtl="0" algn="ctr">
              <a:lnSpc>
                <a:spcPct val="120000"/>
              </a:lnSpc>
              <a:spcBef>
                <a:spcPts val="500"/>
              </a:spcBef>
              <a:spcAft>
                <a:spcPts val="0"/>
              </a:spcAft>
              <a:buClr>
                <a:schemeClr val="lt1"/>
              </a:buClr>
              <a:buSzPts val="2000"/>
              <a:buNone/>
              <a:defRPr sz="1600"/>
            </a:lvl4pPr>
            <a:lvl5pPr lvl="4" rtl="0" algn="ctr">
              <a:lnSpc>
                <a:spcPct val="120000"/>
              </a:lnSpc>
              <a:spcBef>
                <a:spcPts val="500"/>
              </a:spcBef>
              <a:spcAft>
                <a:spcPts val="0"/>
              </a:spcAft>
              <a:buClr>
                <a:schemeClr val="lt1"/>
              </a:buClr>
              <a:buSzPts val="2000"/>
              <a:buNone/>
              <a:defRPr sz="1600"/>
            </a:lvl5pPr>
            <a:lvl6pPr lvl="5" rtl="0" algn="ctr">
              <a:lnSpc>
                <a:spcPct val="120000"/>
              </a:lnSpc>
              <a:spcBef>
                <a:spcPts val="500"/>
              </a:spcBef>
              <a:spcAft>
                <a:spcPts val="0"/>
              </a:spcAft>
              <a:buClr>
                <a:schemeClr val="lt1"/>
              </a:buClr>
              <a:buSzPts val="2000"/>
              <a:buNone/>
              <a:defRPr sz="1600"/>
            </a:lvl6pPr>
            <a:lvl7pPr lvl="6" rtl="0" algn="ctr">
              <a:lnSpc>
                <a:spcPct val="120000"/>
              </a:lnSpc>
              <a:spcBef>
                <a:spcPts val="500"/>
              </a:spcBef>
              <a:spcAft>
                <a:spcPts val="0"/>
              </a:spcAft>
              <a:buClr>
                <a:schemeClr val="lt1"/>
              </a:buClr>
              <a:buSzPts val="2000"/>
              <a:buNone/>
              <a:defRPr sz="1600"/>
            </a:lvl7pPr>
            <a:lvl8pPr lvl="7" rtl="0" algn="ctr">
              <a:lnSpc>
                <a:spcPct val="120000"/>
              </a:lnSpc>
              <a:spcBef>
                <a:spcPts val="500"/>
              </a:spcBef>
              <a:spcAft>
                <a:spcPts val="0"/>
              </a:spcAft>
              <a:buClr>
                <a:schemeClr val="lt1"/>
              </a:buClr>
              <a:buSzPts val="2000"/>
              <a:buNone/>
              <a:defRPr sz="1600"/>
            </a:lvl8pPr>
            <a:lvl9pPr lvl="8" rtl="0" algn="ctr">
              <a:lnSpc>
                <a:spcPct val="120000"/>
              </a:lnSpc>
              <a:spcBef>
                <a:spcPts val="500"/>
              </a:spcBef>
              <a:spcAft>
                <a:spcPts val="0"/>
              </a:spcAft>
              <a:buClr>
                <a:schemeClr val="lt1"/>
              </a:buClr>
              <a:buSzPts val="2000"/>
              <a:buNone/>
              <a:defRPr sz="1600"/>
            </a:lvl9pPr>
          </a:lstStyle>
          <a:p/>
        </p:txBody>
      </p:sp>
      <p:sp>
        <p:nvSpPr>
          <p:cNvPr id="5237" name="Google Shape;5237;p2"/>
          <p:cNvSpPr txBox="1"/>
          <p:nvPr>
            <p:ph idx="10" type="dt"/>
          </p:nvPr>
        </p:nvSpPr>
        <p:spPr>
          <a:xfrm>
            <a:off x="7077511" y="5410201"/>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38" name="Google Shape;5238;p2"/>
          <p:cNvSpPr txBox="1"/>
          <p:nvPr>
            <p:ph idx="11" type="ftr"/>
          </p:nvPr>
        </p:nvSpPr>
        <p:spPr>
          <a:xfrm>
            <a:off x="1876424" y="5410201"/>
            <a:ext cx="512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39" name="Google Shape;5239;p2"/>
          <p:cNvSpPr txBox="1"/>
          <p:nvPr>
            <p:ph idx="12" type="sldNum"/>
          </p:nvPr>
        </p:nvSpPr>
        <p:spPr>
          <a:xfrm>
            <a:off x="9896911" y="5410199"/>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5291" name="Shape 5291"/>
        <p:cNvGrpSpPr/>
        <p:nvPr/>
      </p:nvGrpSpPr>
      <p:grpSpPr>
        <a:xfrm>
          <a:off x="0" y="0"/>
          <a:ext cx="0" cy="0"/>
          <a:chOff x="0" y="0"/>
          <a:chExt cx="0" cy="0"/>
        </a:xfrm>
      </p:grpSpPr>
      <p:sp>
        <p:nvSpPr>
          <p:cNvPr id="5292" name="Google Shape;5292;p11"/>
          <p:cNvSpPr txBox="1"/>
          <p:nvPr>
            <p:ph type="title"/>
          </p:nvPr>
        </p:nvSpPr>
        <p:spPr>
          <a:xfrm>
            <a:off x="1141410" y="4304664"/>
            <a:ext cx="9912300" cy="819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93" name="Google Shape;5293;p11"/>
          <p:cNvSpPr/>
          <p:nvPr>
            <p:ph idx="2" type="pic"/>
          </p:nvPr>
        </p:nvSpPr>
        <p:spPr>
          <a:xfrm>
            <a:off x="1141411" y="606426"/>
            <a:ext cx="9912300" cy="3299700"/>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5294" name="Google Shape;5294;p11"/>
          <p:cNvSpPr txBox="1"/>
          <p:nvPr>
            <p:ph idx="1" type="body"/>
          </p:nvPr>
        </p:nvSpPr>
        <p:spPr>
          <a:xfrm>
            <a:off x="1141364" y="5124020"/>
            <a:ext cx="9910800" cy="6825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295" name="Google Shape;5295;p11"/>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96" name="Google Shape;5296;p11"/>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97" name="Google Shape;5297;p11"/>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5298" name="Shape 5298"/>
        <p:cNvGrpSpPr/>
        <p:nvPr/>
      </p:nvGrpSpPr>
      <p:grpSpPr>
        <a:xfrm>
          <a:off x="0" y="0"/>
          <a:ext cx="0" cy="0"/>
          <a:chOff x="0" y="0"/>
          <a:chExt cx="0" cy="0"/>
        </a:xfrm>
      </p:grpSpPr>
      <p:sp>
        <p:nvSpPr>
          <p:cNvPr id="5299" name="Google Shape;5299;p12"/>
          <p:cNvSpPr txBox="1"/>
          <p:nvPr>
            <p:ph type="title"/>
          </p:nvPr>
        </p:nvSpPr>
        <p:spPr>
          <a:xfrm>
            <a:off x="1141456" y="609600"/>
            <a:ext cx="9906000" cy="3429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00" name="Google Shape;5300;p12"/>
          <p:cNvSpPr txBox="1"/>
          <p:nvPr>
            <p:ph idx="1" type="body"/>
          </p:nvPr>
        </p:nvSpPr>
        <p:spPr>
          <a:xfrm>
            <a:off x="1141410" y="4419599"/>
            <a:ext cx="9904500" cy="137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250"/>
              <a:buNone/>
              <a:defRPr sz="18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301" name="Google Shape;5301;p12"/>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02" name="Google Shape;5302;p12"/>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03" name="Google Shape;5303;p12"/>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5304" name="Shape 5304"/>
        <p:cNvGrpSpPr/>
        <p:nvPr/>
      </p:nvGrpSpPr>
      <p:grpSpPr>
        <a:xfrm>
          <a:off x="0" y="0"/>
          <a:ext cx="0" cy="0"/>
          <a:chOff x="0" y="0"/>
          <a:chExt cx="0" cy="0"/>
        </a:xfrm>
      </p:grpSpPr>
      <p:sp>
        <p:nvSpPr>
          <p:cNvPr id="5305" name="Google Shape;5305;p13"/>
          <p:cNvSpPr txBox="1"/>
          <p:nvPr>
            <p:ph type="title"/>
          </p:nvPr>
        </p:nvSpPr>
        <p:spPr>
          <a:xfrm>
            <a:off x="1446212" y="609599"/>
            <a:ext cx="9302700" cy="2748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06" name="Google Shape;5306;p13"/>
          <p:cNvSpPr txBox="1"/>
          <p:nvPr>
            <p:ph idx="1" type="body"/>
          </p:nvPr>
        </p:nvSpPr>
        <p:spPr>
          <a:xfrm>
            <a:off x="1720644" y="3365557"/>
            <a:ext cx="8752200" cy="5490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307" name="Google Shape;5307;p13"/>
          <p:cNvSpPr txBox="1"/>
          <p:nvPr>
            <p:ph idx="2" type="body"/>
          </p:nvPr>
        </p:nvSpPr>
        <p:spPr>
          <a:xfrm>
            <a:off x="1141411" y="4309919"/>
            <a:ext cx="9906000" cy="14895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250"/>
              <a:buNone/>
              <a:defRPr sz="18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308" name="Google Shape;5308;p13"/>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09" name="Google Shape;5309;p13"/>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10" name="Google Shape;5310;p13"/>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5311" name="Google Shape;5311;p13"/>
          <p:cNvSpPr txBox="1"/>
          <p:nvPr/>
        </p:nvSpPr>
        <p:spPr>
          <a:xfrm>
            <a:off x="903512" y="732394"/>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AU" sz="8000" cap="none">
                <a:solidFill>
                  <a:schemeClr val="lt1"/>
                </a:solidFill>
                <a:latin typeface="Twentieth Century"/>
                <a:ea typeface="Twentieth Century"/>
                <a:cs typeface="Twentieth Century"/>
                <a:sym typeface="Twentieth Century"/>
              </a:rPr>
              <a:t>“</a:t>
            </a:r>
            <a:endParaRPr/>
          </a:p>
        </p:txBody>
      </p:sp>
      <p:sp>
        <p:nvSpPr>
          <p:cNvPr id="5312" name="Google Shape;5312;p13"/>
          <p:cNvSpPr txBox="1"/>
          <p:nvPr/>
        </p:nvSpPr>
        <p:spPr>
          <a:xfrm>
            <a:off x="10537370" y="2764972"/>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AU"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5313" name="Shape 5313"/>
        <p:cNvGrpSpPr/>
        <p:nvPr/>
      </p:nvGrpSpPr>
      <p:grpSpPr>
        <a:xfrm>
          <a:off x="0" y="0"/>
          <a:ext cx="0" cy="0"/>
          <a:chOff x="0" y="0"/>
          <a:chExt cx="0" cy="0"/>
        </a:xfrm>
      </p:grpSpPr>
      <p:sp>
        <p:nvSpPr>
          <p:cNvPr id="5314" name="Google Shape;5314;p14"/>
          <p:cNvSpPr txBox="1"/>
          <p:nvPr>
            <p:ph type="title"/>
          </p:nvPr>
        </p:nvSpPr>
        <p:spPr>
          <a:xfrm>
            <a:off x="1141410" y="2134041"/>
            <a:ext cx="9906000" cy="2511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15" name="Google Shape;5315;p14"/>
          <p:cNvSpPr txBox="1"/>
          <p:nvPr>
            <p:ph idx="1" type="body"/>
          </p:nvPr>
        </p:nvSpPr>
        <p:spPr>
          <a:xfrm>
            <a:off x="1141364" y="4657655"/>
            <a:ext cx="9904500" cy="11406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250"/>
              <a:buNone/>
              <a:defRPr sz="18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316" name="Google Shape;5316;p14"/>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17" name="Google Shape;5317;p14"/>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18" name="Google Shape;5318;p14"/>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5319" name="Shape 5319"/>
        <p:cNvGrpSpPr/>
        <p:nvPr/>
      </p:nvGrpSpPr>
      <p:grpSpPr>
        <a:xfrm>
          <a:off x="0" y="0"/>
          <a:ext cx="0" cy="0"/>
          <a:chOff x="0" y="0"/>
          <a:chExt cx="0" cy="0"/>
        </a:xfrm>
      </p:grpSpPr>
      <p:sp>
        <p:nvSpPr>
          <p:cNvPr id="5320" name="Google Shape;5320;p15"/>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21" name="Google Shape;5321;p15"/>
          <p:cNvSpPr txBox="1"/>
          <p:nvPr>
            <p:ph idx="1" type="body"/>
          </p:nvPr>
        </p:nvSpPr>
        <p:spPr>
          <a:xfrm>
            <a:off x="1141410" y="2674463"/>
            <a:ext cx="3196800" cy="685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3000"/>
              <a:buNone/>
              <a:defRPr b="0" sz="24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22" name="Google Shape;5322;p15"/>
          <p:cNvSpPr txBox="1"/>
          <p:nvPr>
            <p:ph idx="2" type="body"/>
          </p:nvPr>
        </p:nvSpPr>
        <p:spPr>
          <a:xfrm>
            <a:off x="1127918" y="3360263"/>
            <a:ext cx="3208800" cy="2430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23" name="Google Shape;5323;p15"/>
          <p:cNvSpPr txBox="1"/>
          <p:nvPr>
            <p:ph idx="3" type="body"/>
          </p:nvPr>
        </p:nvSpPr>
        <p:spPr>
          <a:xfrm>
            <a:off x="4514766" y="2677635"/>
            <a:ext cx="3184500" cy="685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3000"/>
              <a:buNone/>
              <a:defRPr b="0" sz="24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24" name="Google Shape;5324;p15"/>
          <p:cNvSpPr txBox="1"/>
          <p:nvPr>
            <p:ph idx="4" type="body"/>
          </p:nvPr>
        </p:nvSpPr>
        <p:spPr>
          <a:xfrm>
            <a:off x="4504213" y="3363435"/>
            <a:ext cx="3195900" cy="2430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25" name="Google Shape;5325;p15"/>
          <p:cNvSpPr txBox="1"/>
          <p:nvPr>
            <p:ph idx="5" type="body"/>
          </p:nvPr>
        </p:nvSpPr>
        <p:spPr>
          <a:xfrm>
            <a:off x="7852442" y="2674463"/>
            <a:ext cx="3195000" cy="685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3000"/>
              <a:buNone/>
              <a:defRPr b="0" sz="24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26" name="Google Shape;5326;p15"/>
          <p:cNvSpPr txBox="1"/>
          <p:nvPr>
            <p:ph idx="6" type="body"/>
          </p:nvPr>
        </p:nvSpPr>
        <p:spPr>
          <a:xfrm>
            <a:off x="7852442" y="3360263"/>
            <a:ext cx="3195000" cy="2430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27" name="Google Shape;5327;p15"/>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28" name="Google Shape;5328;p15"/>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29" name="Google Shape;5329;p15"/>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5330" name="Shape 5330"/>
        <p:cNvGrpSpPr/>
        <p:nvPr/>
      </p:nvGrpSpPr>
      <p:grpSpPr>
        <a:xfrm>
          <a:off x="0" y="0"/>
          <a:ext cx="0" cy="0"/>
          <a:chOff x="0" y="0"/>
          <a:chExt cx="0" cy="0"/>
        </a:xfrm>
      </p:grpSpPr>
      <p:sp>
        <p:nvSpPr>
          <p:cNvPr id="5331" name="Google Shape;5331;p16"/>
          <p:cNvSpPr txBox="1"/>
          <p:nvPr>
            <p:ph type="title"/>
          </p:nvPr>
        </p:nvSpPr>
        <p:spPr>
          <a:xfrm>
            <a:off x="1141411" y="609600"/>
            <a:ext cx="9906000" cy="1905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32" name="Google Shape;5332;p16"/>
          <p:cNvSpPr txBox="1"/>
          <p:nvPr>
            <p:ph idx="1" type="body"/>
          </p:nvPr>
        </p:nvSpPr>
        <p:spPr>
          <a:xfrm>
            <a:off x="1141413" y="4404596"/>
            <a:ext cx="3195300" cy="576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500"/>
              <a:buNone/>
              <a:defRPr b="0" sz="20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33" name="Google Shape;5333;p16"/>
          <p:cNvSpPr/>
          <p:nvPr>
            <p:ph idx="2" type="pic"/>
          </p:nvPr>
        </p:nvSpPr>
        <p:spPr>
          <a:xfrm>
            <a:off x="1141413" y="2666998"/>
            <a:ext cx="319530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5334" name="Google Shape;5334;p16"/>
          <p:cNvSpPr txBox="1"/>
          <p:nvPr>
            <p:ph idx="3" type="body"/>
          </p:nvPr>
        </p:nvSpPr>
        <p:spPr>
          <a:xfrm>
            <a:off x="1141413" y="4980858"/>
            <a:ext cx="3195300" cy="817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35" name="Google Shape;5335;p16"/>
          <p:cNvSpPr txBox="1"/>
          <p:nvPr>
            <p:ph idx="4" type="body"/>
          </p:nvPr>
        </p:nvSpPr>
        <p:spPr>
          <a:xfrm>
            <a:off x="4489053" y="4404596"/>
            <a:ext cx="3200400" cy="576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500"/>
              <a:buNone/>
              <a:defRPr b="0" sz="20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36" name="Google Shape;5336;p16"/>
          <p:cNvSpPr/>
          <p:nvPr>
            <p:ph idx="5" type="pic"/>
          </p:nvPr>
        </p:nvSpPr>
        <p:spPr>
          <a:xfrm>
            <a:off x="4489053" y="2666998"/>
            <a:ext cx="319890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5337" name="Google Shape;5337;p16"/>
          <p:cNvSpPr txBox="1"/>
          <p:nvPr>
            <p:ph idx="6" type="body"/>
          </p:nvPr>
        </p:nvSpPr>
        <p:spPr>
          <a:xfrm>
            <a:off x="4487593" y="4980857"/>
            <a:ext cx="3200400" cy="8103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38" name="Google Shape;5338;p16"/>
          <p:cNvSpPr txBox="1"/>
          <p:nvPr>
            <p:ph idx="7" type="body"/>
          </p:nvPr>
        </p:nvSpPr>
        <p:spPr>
          <a:xfrm>
            <a:off x="7852567" y="4404595"/>
            <a:ext cx="3190800" cy="576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500"/>
              <a:buNone/>
              <a:defRPr b="0" sz="20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339" name="Google Shape;5339;p16"/>
          <p:cNvSpPr/>
          <p:nvPr>
            <p:ph idx="8" type="pic"/>
          </p:nvPr>
        </p:nvSpPr>
        <p:spPr>
          <a:xfrm>
            <a:off x="7852442" y="2666998"/>
            <a:ext cx="319500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5340" name="Google Shape;5340;p16"/>
          <p:cNvSpPr txBox="1"/>
          <p:nvPr>
            <p:ph idx="9" type="body"/>
          </p:nvPr>
        </p:nvSpPr>
        <p:spPr>
          <a:xfrm>
            <a:off x="7852442" y="4980854"/>
            <a:ext cx="3195000" cy="8103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1750"/>
              <a:buNone/>
              <a:defRPr sz="1400"/>
            </a:lvl1pPr>
            <a:lvl2pPr indent="-228600" lvl="1" marL="914400" rtl="0" algn="l">
              <a:lnSpc>
                <a:spcPct val="120000"/>
              </a:lnSpc>
              <a:spcBef>
                <a:spcPts val="500"/>
              </a:spcBef>
              <a:spcAft>
                <a:spcPts val="0"/>
              </a:spcAft>
              <a:buClr>
                <a:schemeClr val="lt1"/>
              </a:buClr>
              <a:buSzPts val="1500"/>
              <a:buNone/>
              <a:defRPr sz="1200"/>
            </a:lvl2pPr>
            <a:lvl3pPr indent="-228600" lvl="2" marL="1371600" rtl="0" algn="l">
              <a:lnSpc>
                <a:spcPct val="120000"/>
              </a:lnSpc>
              <a:spcBef>
                <a:spcPts val="500"/>
              </a:spcBef>
              <a:spcAft>
                <a:spcPts val="0"/>
              </a:spcAft>
              <a:buClr>
                <a:schemeClr val="lt1"/>
              </a:buClr>
              <a:buSzPts val="1250"/>
              <a:buNone/>
              <a:defRPr sz="1000"/>
            </a:lvl3pPr>
            <a:lvl4pPr indent="-228600" lvl="3" marL="1828800" rtl="0" algn="l">
              <a:lnSpc>
                <a:spcPct val="120000"/>
              </a:lnSpc>
              <a:spcBef>
                <a:spcPts val="500"/>
              </a:spcBef>
              <a:spcAft>
                <a:spcPts val="0"/>
              </a:spcAft>
              <a:buClr>
                <a:schemeClr val="lt1"/>
              </a:buClr>
              <a:buSzPts val="1125"/>
              <a:buNone/>
              <a:defRPr sz="900"/>
            </a:lvl4pPr>
            <a:lvl5pPr indent="-228600" lvl="4" marL="2286000" rtl="0" algn="l">
              <a:lnSpc>
                <a:spcPct val="120000"/>
              </a:lnSpc>
              <a:spcBef>
                <a:spcPts val="500"/>
              </a:spcBef>
              <a:spcAft>
                <a:spcPts val="0"/>
              </a:spcAft>
              <a:buClr>
                <a:schemeClr val="lt1"/>
              </a:buClr>
              <a:buSzPts val="1125"/>
              <a:buNone/>
              <a:defRPr sz="900"/>
            </a:lvl5pPr>
            <a:lvl6pPr indent="-228600" lvl="5" marL="2743200" rtl="0" algn="l">
              <a:lnSpc>
                <a:spcPct val="120000"/>
              </a:lnSpc>
              <a:spcBef>
                <a:spcPts val="500"/>
              </a:spcBef>
              <a:spcAft>
                <a:spcPts val="0"/>
              </a:spcAft>
              <a:buClr>
                <a:schemeClr val="lt1"/>
              </a:buClr>
              <a:buSzPts val="1125"/>
              <a:buNone/>
              <a:defRPr sz="900"/>
            </a:lvl6pPr>
            <a:lvl7pPr indent="-228600" lvl="6" marL="3200400" rtl="0" algn="l">
              <a:lnSpc>
                <a:spcPct val="120000"/>
              </a:lnSpc>
              <a:spcBef>
                <a:spcPts val="500"/>
              </a:spcBef>
              <a:spcAft>
                <a:spcPts val="0"/>
              </a:spcAft>
              <a:buClr>
                <a:schemeClr val="lt1"/>
              </a:buClr>
              <a:buSzPts val="1125"/>
              <a:buNone/>
              <a:defRPr sz="900"/>
            </a:lvl7pPr>
            <a:lvl8pPr indent="-228600" lvl="7" marL="3657600" rtl="0" algn="l">
              <a:lnSpc>
                <a:spcPct val="120000"/>
              </a:lnSpc>
              <a:spcBef>
                <a:spcPts val="500"/>
              </a:spcBef>
              <a:spcAft>
                <a:spcPts val="0"/>
              </a:spcAft>
              <a:buClr>
                <a:schemeClr val="lt1"/>
              </a:buClr>
              <a:buSzPts val="1125"/>
              <a:buNone/>
              <a:defRPr sz="900"/>
            </a:lvl8pPr>
            <a:lvl9pPr indent="-228600" lvl="8" marL="4114800" rtl="0" algn="l">
              <a:lnSpc>
                <a:spcPct val="120000"/>
              </a:lnSpc>
              <a:spcBef>
                <a:spcPts val="500"/>
              </a:spcBef>
              <a:spcAft>
                <a:spcPts val="0"/>
              </a:spcAft>
              <a:buClr>
                <a:schemeClr val="lt1"/>
              </a:buClr>
              <a:buSzPts val="1125"/>
              <a:buNone/>
              <a:defRPr sz="900"/>
            </a:lvl9pPr>
          </a:lstStyle>
          <a:p/>
        </p:txBody>
      </p:sp>
      <p:sp>
        <p:nvSpPr>
          <p:cNvPr id="5341" name="Google Shape;5341;p16"/>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42" name="Google Shape;5342;p16"/>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43" name="Google Shape;5343;p16"/>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44" name="Shape 5344"/>
        <p:cNvGrpSpPr/>
        <p:nvPr/>
      </p:nvGrpSpPr>
      <p:grpSpPr>
        <a:xfrm>
          <a:off x="0" y="0"/>
          <a:ext cx="0" cy="0"/>
          <a:chOff x="0" y="0"/>
          <a:chExt cx="0" cy="0"/>
        </a:xfrm>
      </p:grpSpPr>
      <p:sp>
        <p:nvSpPr>
          <p:cNvPr id="5345" name="Google Shape;5345;p17"/>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6" name="Google Shape;5346;p17"/>
          <p:cNvSpPr txBox="1"/>
          <p:nvPr>
            <p:ph idx="1" type="body"/>
          </p:nvPr>
        </p:nvSpPr>
        <p:spPr>
          <a:xfrm rot="5400000">
            <a:off x="4323511" y="-932613"/>
            <a:ext cx="3541800" cy="99060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347" name="Google Shape;5347;p17"/>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48" name="Google Shape;5348;p17"/>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49" name="Google Shape;5349;p17"/>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50" name="Shape 5350"/>
        <p:cNvGrpSpPr/>
        <p:nvPr/>
      </p:nvGrpSpPr>
      <p:grpSpPr>
        <a:xfrm>
          <a:off x="0" y="0"/>
          <a:ext cx="0" cy="0"/>
          <a:chOff x="0" y="0"/>
          <a:chExt cx="0" cy="0"/>
        </a:xfrm>
      </p:grpSpPr>
      <p:sp>
        <p:nvSpPr>
          <p:cNvPr id="5351" name="Google Shape;5351;p18"/>
          <p:cNvSpPr txBox="1"/>
          <p:nvPr>
            <p:ph type="title"/>
          </p:nvPr>
        </p:nvSpPr>
        <p:spPr>
          <a:xfrm rot="5400000">
            <a:off x="7454161" y="2197949"/>
            <a:ext cx="5181600" cy="2004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52" name="Google Shape;5352;p18"/>
          <p:cNvSpPr txBox="1"/>
          <p:nvPr>
            <p:ph idx="1" type="body"/>
          </p:nvPr>
        </p:nvSpPr>
        <p:spPr>
          <a:xfrm rot="5400000">
            <a:off x="2424850" y="-673951"/>
            <a:ext cx="5181600" cy="77487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353" name="Google Shape;5353;p18"/>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54" name="Google Shape;5354;p18"/>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55" name="Google Shape;5355;p18"/>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03" name="Shape 5403"/>
        <p:cNvGrpSpPr/>
        <p:nvPr/>
      </p:nvGrpSpPr>
      <p:grpSpPr>
        <a:xfrm>
          <a:off x="0" y="0"/>
          <a:ext cx="0" cy="0"/>
          <a:chOff x="0" y="0"/>
          <a:chExt cx="0" cy="0"/>
        </a:xfrm>
      </p:grpSpPr>
      <p:sp>
        <p:nvSpPr>
          <p:cNvPr id="5404" name="Google Shape;5404;p20"/>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05" name="Google Shape;5405;p20"/>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dk1"/>
              </a:buClr>
              <a:buSzPts val="2250"/>
              <a:buChar char="•"/>
              <a:defRPr/>
            </a:lvl1pPr>
            <a:lvl2pPr indent="-371475" lvl="1" marL="914400" rtl="0" algn="l">
              <a:lnSpc>
                <a:spcPct val="120000"/>
              </a:lnSpc>
              <a:spcBef>
                <a:spcPts val="500"/>
              </a:spcBef>
              <a:spcAft>
                <a:spcPts val="0"/>
              </a:spcAft>
              <a:buClr>
                <a:schemeClr val="dk1"/>
              </a:buClr>
              <a:buSzPts val="2250"/>
              <a:buChar char="•"/>
              <a:defRPr/>
            </a:lvl2pPr>
            <a:lvl3pPr indent="-371475" lvl="2" marL="1371600" rtl="0" algn="l">
              <a:lnSpc>
                <a:spcPct val="120000"/>
              </a:lnSpc>
              <a:spcBef>
                <a:spcPts val="500"/>
              </a:spcBef>
              <a:spcAft>
                <a:spcPts val="0"/>
              </a:spcAft>
              <a:buClr>
                <a:schemeClr val="dk1"/>
              </a:buClr>
              <a:buSzPts val="2250"/>
              <a:buChar char="•"/>
              <a:defRPr/>
            </a:lvl3pPr>
            <a:lvl4pPr indent="-371475" lvl="3" marL="1828800" rtl="0" algn="l">
              <a:lnSpc>
                <a:spcPct val="120000"/>
              </a:lnSpc>
              <a:spcBef>
                <a:spcPts val="500"/>
              </a:spcBef>
              <a:spcAft>
                <a:spcPts val="0"/>
              </a:spcAft>
              <a:buClr>
                <a:schemeClr val="dk1"/>
              </a:buClr>
              <a:buSzPts val="2250"/>
              <a:buChar char="•"/>
              <a:defRPr/>
            </a:lvl4pPr>
            <a:lvl5pPr indent="-371475" lvl="4" marL="2286000" rtl="0" algn="l">
              <a:lnSpc>
                <a:spcPct val="120000"/>
              </a:lnSpc>
              <a:spcBef>
                <a:spcPts val="500"/>
              </a:spcBef>
              <a:spcAft>
                <a:spcPts val="0"/>
              </a:spcAft>
              <a:buClr>
                <a:schemeClr val="dk1"/>
              </a:buClr>
              <a:buSzPts val="2250"/>
              <a:buChar char="•"/>
              <a:defRPr/>
            </a:lvl5pPr>
            <a:lvl6pPr indent="-371475" lvl="5" marL="2743200" rtl="0" algn="l">
              <a:lnSpc>
                <a:spcPct val="120000"/>
              </a:lnSpc>
              <a:spcBef>
                <a:spcPts val="500"/>
              </a:spcBef>
              <a:spcAft>
                <a:spcPts val="0"/>
              </a:spcAft>
              <a:buClr>
                <a:schemeClr val="dk1"/>
              </a:buClr>
              <a:buSzPts val="2250"/>
              <a:buChar char="•"/>
              <a:defRPr/>
            </a:lvl6pPr>
            <a:lvl7pPr indent="-371475" lvl="6" marL="3200400" rtl="0" algn="l">
              <a:lnSpc>
                <a:spcPct val="120000"/>
              </a:lnSpc>
              <a:spcBef>
                <a:spcPts val="500"/>
              </a:spcBef>
              <a:spcAft>
                <a:spcPts val="0"/>
              </a:spcAft>
              <a:buClr>
                <a:schemeClr val="dk1"/>
              </a:buClr>
              <a:buSzPts val="2250"/>
              <a:buChar char="•"/>
              <a:defRPr/>
            </a:lvl7pPr>
            <a:lvl8pPr indent="-371475" lvl="7" marL="3657600" rtl="0" algn="l">
              <a:lnSpc>
                <a:spcPct val="120000"/>
              </a:lnSpc>
              <a:spcBef>
                <a:spcPts val="500"/>
              </a:spcBef>
              <a:spcAft>
                <a:spcPts val="0"/>
              </a:spcAft>
              <a:buClr>
                <a:schemeClr val="dk1"/>
              </a:buClr>
              <a:buSzPts val="2250"/>
              <a:buChar char="•"/>
              <a:defRPr/>
            </a:lvl8pPr>
            <a:lvl9pPr indent="-371475" lvl="8" marL="4114800" rtl="0" algn="l">
              <a:lnSpc>
                <a:spcPct val="120000"/>
              </a:lnSpc>
              <a:spcBef>
                <a:spcPts val="500"/>
              </a:spcBef>
              <a:spcAft>
                <a:spcPts val="0"/>
              </a:spcAft>
              <a:buClr>
                <a:schemeClr val="dk1"/>
              </a:buClr>
              <a:buSzPts val="2250"/>
              <a:buChar char="•"/>
              <a:defRPr/>
            </a:lvl9pPr>
          </a:lstStyle>
          <a:p/>
        </p:txBody>
      </p:sp>
      <p:sp>
        <p:nvSpPr>
          <p:cNvPr id="5406" name="Google Shape;5406;p20"/>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07" name="Google Shape;5407;p20"/>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08" name="Google Shape;5408;p20"/>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09" name="Shape 5409"/>
        <p:cNvGrpSpPr/>
        <p:nvPr/>
      </p:nvGrpSpPr>
      <p:grpSpPr>
        <a:xfrm>
          <a:off x="0" y="0"/>
          <a:ext cx="0" cy="0"/>
          <a:chOff x="0" y="0"/>
          <a:chExt cx="0" cy="0"/>
        </a:xfrm>
      </p:grpSpPr>
      <p:sp>
        <p:nvSpPr>
          <p:cNvPr id="5410" name="Google Shape;5410;p21"/>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1" name="Google Shape;5411;p21"/>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12" name="Google Shape;5412;p21"/>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13" name="Google Shape;5413;p21"/>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40" name="Shape 5240"/>
        <p:cNvGrpSpPr/>
        <p:nvPr/>
      </p:nvGrpSpPr>
      <p:grpSpPr>
        <a:xfrm>
          <a:off x="0" y="0"/>
          <a:ext cx="0" cy="0"/>
          <a:chOff x="0" y="0"/>
          <a:chExt cx="0" cy="0"/>
        </a:xfrm>
      </p:grpSpPr>
      <p:sp>
        <p:nvSpPr>
          <p:cNvPr id="5241" name="Google Shape;5241;p3"/>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42" name="Google Shape;5242;p3"/>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43" name="Google Shape;5243;p3"/>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44" name="Google Shape;5244;p3"/>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45" name="Google Shape;5245;p3"/>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46" name="Shape 5246"/>
        <p:cNvGrpSpPr/>
        <p:nvPr/>
      </p:nvGrpSpPr>
      <p:grpSpPr>
        <a:xfrm>
          <a:off x="0" y="0"/>
          <a:ext cx="0" cy="0"/>
          <a:chOff x="0" y="0"/>
          <a:chExt cx="0" cy="0"/>
        </a:xfrm>
      </p:grpSpPr>
      <p:sp>
        <p:nvSpPr>
          <p:cNvPr id="5247" name="Google Shape;5247;p4"/>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48" name="Google Shape;5248;p4"/>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49" name="Google Shape;5249;p4"/>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50" name="Shape 5250"/>
        <p:cNvGrpSpPr/>
        <p:nvPr/>
      </p:nvGrpSpPr>
      <p:grpSpPr>
        <a:xfrm>
          <a:off x="0" y="0"/>
          <a:ext cx="0" cy="0"/>
          <a:chOff x="0" y="0"/>
          <a:chExt cx="0" cy="0"/>
        </a:xfrm>
      </p:grpSpPr>
      <p:sp>
        <p:nvSpPr>
          <p:cNvPr id="5251" name="Google Shape;5251;p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52" name="Google Shape;5252;p5"/>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53" name="Google Shape;5253;p5"/>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54" name="Google Shape;5254;p5"/>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55" name="Shape 5255"/>
        <p:cNvGrpSpPr/>
        <p:nvPr/>
      </p:nvGrpSpPr>
      <p:grpSpPr>
        <a:xfrm>
          <a:off x="0" y="0"/>
          <a:ext cx="0" cy="0"/>
          <a:chOff x="0" y="0"/>
          <a:chExt cx="0" cy="0"/>
        </a:xfrm>
      </p:grpSpPr>
      <p:sp>
        <p:nvSpPr>
          <p:cNvPr id="5256" name="Google Shape;5256;p6"/>
          <p:cNvSpPr txBox="1"/>
          <p:nvPr>
            <p:ph type="title"/>
          </p:nvPr>
        </p:nvSpPr>
        <p:spPr>
          <a:xfrm>
            <a:off x="1141411" y="1419226"/>
            <a:ext cx="99060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57" name="Google Shape;5257;p6"/>
          <p:cNvSpPr txBox="1"/>
          <p:nvPr>
            <p:ph idx="1" type="body"/>
          </p:nvPr>
        </p:nvSpPr>
        <p:spPr>
          <a:xfrm>
            <a:off x="1141411" y="4424362"/>
            <a:ext cx="9906000" cy="137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250"/>
              <a:buNone/>
              <a:defRPr sz="1800" cap="none">
                <a:solidFill>
                  <a:schemeClr val="lt1"/>
                </a:solidFill>
              </a:defRPr>
            </a:lvl1pPr>
            <a:lvl2pPr indent="-228600" lvl="1" marL="914400" rtl="0" algn="l">
              <a:lnSpc>
                <a:spcPct val="120000"/>
              </a:lnSpc>
              <a:spcBef>
                <a:spcPts val="500"/>
              </a:spcBef>
              <a:spcAft>
                <a:spcPts val="0"/>
              </a:spcAft>
              <a:buClr>
                <a:schemeClr val="lt1"/>
              </a:buClr>
              <a:buSzPts val="2250"/>
              <a:buNone/>
              <a:defRPr sz="1800">
                <a:solidFill>
                  <a:schemeClr val="lt1"/>
                </a:solidFill>
              </a:defRPr>
            </a:lvl2pPr>
            <a:lvl3pPr indent="-228600" lvl="2" marL="1371600" rtl="0" algn="l">
              <a:lnSpc>
                <a:spcPct val="120000"/>
              </a:lnSpc>
              <a:spcBef>
                <a:spcPts val="500"/>
              </a:spcBef>
              <a:spcAft>
                <a:spcPts val="0"/>
              </a:spcAft>
              <a:buClr>
                <a:schemeClr val="lt1"/>
              </a:buClr>
              <a:buSzPts val="2250"/>
              <a:buNone/>
              <a:defRPr sz="1800">
                <a:solidFill>
                  <a:schemeClr val="lt1"/>
                </a:solidFill>
              </a:defRPr>
            </a:lvl3pPr>
            <a:lvl4pPr indent="-228600" lvl="3" marL="1828800" rtl="0" algn="l">
              <a:lnSpc>
                <a:spcPct val="120000"/>
              </a:lnSpc>
              <a:spcBef>
                <a:spcPts val="500"/>
              </a:spcBef>
              <a:spcAft>
                <a:spcPts val="0"/>
              </a:spcAft>
              <a:buClr>
                <a:schemeClr val="lt1"/>
              </a:buClr>
              <a:buSzPts val="2000"/>
              <a:buNone/>
              <a:defRPr sz="1600">
                <a:solidFill>
                  <a:schemeClr val="lt1"/>
                </a:solidFill>
              </a:defRPr>
            </a:lvl4pPr>
            <a:lvl5pPr indent="-228600" lvl="4" marL="2286000" rtl="0" algn="l">
              <a:lnSpc>
                <a:spcPct val="120000"/>
              </a:lnSpc>
              <a:spcBef>
                <a:spcPts val="500"/>
              </a:spcBef>
              <a:spcAft>
                <a:spcPts val="0"/>
              </a:spcAft>
              <a:buClr>
                <a:schemeClr val="lt1"/>
              </a:buClr>
              <a:buSzPts val="2000"/>
              <a:buNone/>
              <a:defRPr sz="1600">
                <a:solidFill>
                  <a:schemeClr val="lt1"/>
                </a:solidFill>
              </a:defRPr>
            </a:lvl5pPr>
            <a:lvl6pPr indent="-228600" lvl="5" marL="2743200" rtl="0" algn="l">
              <a:lnSpc>
                <a:spcPct val="120000"/>
              </a:lnSpc>
              <a:spcBef>
                <a:spcPts val="500"/>
              </a:spcBef>
              <a:spcAft>
                <a:spcPts val="0"/>
              </a:spcAft>
              <a:buClr>
                <a:schemeClr val="lt1"/>
              </a:buClr>
              <a:buSzPts val="2000"/>
              <a:buNone/>
              <a:defRPr sz="1600">
                <a:solidFill>
                  <a:schemeClr val="lt1"/>
                </a:solidFill>
              </a:defRPr>
            </a:lvl6pPr>
            <a:lvl7pPr indent="-228600" lvl="6" marL="3200400" rtl="0" algn="l">
              <a:lnSpc>
                <a:spcPct val="120000"/>
              </a:lnSpc>
              <a:spcBef>
                <a:spcPts val="500"/>
              </a:spcBef>
              <a:spcAft>
                <a:spcPts val="0"/>
              </a:spcAft>
              <a:buClr>
                <a:schemeClr val="lt1"/>
              </a:buClr>
              <a:buSzPts val="2000"/>
              <a:buNone/>
              <a:defRPr sz="1600">
                <a:solidFill>
                  <a:schemeClr val="lt1"/>
                </a:solidFill>
              </a:defRPr>
            </a:lvl7pPr>
            <a:lvl8pPr indent="-228600" lvl="7" marL="3657600" rtl="0" algn="l">
              <a:lnSpc>
                <a:spcPct val="120000"/>
              </a:lnSpc>
              <a:spcBef>
                <a:spcPts val="500"/>
              </a:spcBef>
              <a:spcAft>
                <a:spcPts val="0"/>
              </a:spcAft>
              <a:buClr>
                <a:schemeClr val="lt1"/>
              </a:buClr>
              <a:buSzPts val="2000"/>
              <a:buNone/>
              <a:defRPr sz="1600">
                <a:solidFill>
                  <a:schemeClr val="lt1"/>
                </a:solidFill>
              </a:defRPr>
            </a:lvl8pPr>
            <a:lvl9pPr indent="-228600" lvl="8" marL="4114800" rtl="0" algn="l">
              <a:lnSpc>
                <a:spcPct val="120000"/>
              </a:lnSpc>
              <a:spcBef>
                <a:spcPts val="500"/>
              </a:spcBef>
              <a:spcAft>
                <a:spcPts val="0"/>
              </a:spcAft>
              <a:buClr>
                <a:schemeClr val="lt1"/>
              </a:buClr>
              <a:buSzPts val="2000"/>
              <a:buNone/>
              <a:defRPr sz="1600">
                <a:solidFill>
                  <a:schemeClr val="lt1"/>
                </a:solidFill>
              </a:defRPr>
            </a:lvl9pPr>
          </a:lstStyle>
          <a:p/>
        </p:txBody>
      </p:sp>
      <p:sp>
        <p:nvSpPr>
          <p:cNvPr id="5258" name="Google Shape;5258;p6"/>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59" name="Google Shape;5259;p6"/>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60" name="Google Shape;5260;p6"/>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61" name="Shape 5261"/>
        <p:cNvGrpSpPr/>
        <p:nvPr/>
      </p:nvGrpSpPr>
      <p:grpSpPr>
        <a:xfrm>
          <a:off x="0" y="0"/>
          <a:ext cx="0" cy="0"/>
          <a:chOff x="0" y="0"/>
          <a:chExt cx="0" cy="0"/>
        </a:xfrm>
      </p:grpSpPr>
      <p:sp>
        <p:nvSpPr>
          <p:cNvPr id="5262" name="Google Shape;5262;p7"/>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63" name="Google Shape;5263;p7"/>
          <p:cNvSpPr txBox="1"/>
          <p:nvPr>
            <p:ph idx="1" type="body"/>
          </p:nvPr>
        </p:nvSpPr>
        <p:spPr>
          <a:xfrm>
            <a:off x="1141410" y="2249486"/>
            <a:ext cx="4878300" cy="35418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64" name="Google Shape;5264;p7"/>
          <p:cNvSpPr txBox="1"/>
          <p:nvPr>
            <p:ph idx="2" type="body"/>
          </p:nvPr>
        </p:nvSpPr>
        <p:spPr>
          <a:xfrm>
            <a:off x="6172200" y="2249486"/>
            <a:ext cx="4875300" cy="35418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65" name="Google Shape;5265;p7"/>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66" name="Google Shape;5266;p7"/>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67" name="Google Shape;5267;p7"/>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68" name="Shape 5268"/>
        <p:cNvGrpSpPr/>
        <p:nvPr/>
      </p:nvGrpSpPr>
      <p:grpSpPr>
        <a:xfrm>
          <a:off x="0" y="0"/>
          <a:ext cx="0" cy="0"/>
          <a:chOff x="0" y="0"/>
          <a:chExt cx="0" cy="0"/>
        </a:xfrm>
      </p:grpSpPr>
      <p:sp>
        <p:nvSpPr>
          <p:cNvPr id="5269" name="Google Shape;5269;p8"/>
          <p:cNvSpPr txBox="1"/>
          <p:nvPr>
            <p:ph type="title"/>
          </p:nvPr>
        </p:nvSpPr>
        <p:spPr>
          <a:xfrm>
            <a:off x="1141411" y="619126"/>
            <a:ext cx="9906000" cy="1478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70" name="Google Shape;5270;p8"/>
          <p:cNvSpPr txBox="1"/>
          <p:nvPr>
            <p:ph idx="1" type="body"/>
          </p:nvPr>
        </p:nvSpPr>
        <p:spPr>
          <a:xfrm>
            <a:off x="1370019" y="2249486"/>
            <a:ext cx="4649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3000"/>
              <a:buNone/>
              <a:defRPr b="0" sz="24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271" name="Google Shape;5271;p8"/>
          <p:cNvSpPr txBox="1"/>
          <p:nvPr>
            <p:ph idx="2" type="body"/>
          </p:nvPr>
        </p:nvSpPr>
        <p:spPr>
          <a:xfrm>
            <a:off x="1141410" y="3073397"/>
            <a:ext cx="4878300" cy="27177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72" name="Google Shape;5272;p8"/>
          <p:cNvSpPr txBox="1"/>
          <p:nvPr>
            <p:ph idx="3" type="body"/>
          </p:nvPr>
        </p:nvSpPr>
        <p:spPr>
          <a:xfrm>
            <a:off x="6400808" y="2249485"/>
            <a:ext cx="4646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3000"/>
              <a:buNone/>
              <a:defRPr b="0" sz="2400" cap="none">
                <a:solidFill>
                  <a:schemeClr val="lt1"/>
                </a:solidFill>
              </a:defRPr>
            </a:lvl1pPr>
            <a:lvl2pPr indent="-228600" lvl="1" marL="914400" rtl="0" algn="l">
              <a:lnSpc>
                <a:spcPct val="120000"/>
              </a:lnSpc>
              <a:spcBef>
                <a:spcPts val="500"/>
              </a:spcBef>
              <a:spcAft>
                <a:spcPts val="0"/>
              </a:spcAft>
              <a:buClr>
                <a:schemeClr val="lt1"/>
              </a:buClr>
              <a:buSzPts val="2500"/>
              <a:buNone/>
              <a:defRPr b="1" sz="2000"/>
            </a:lvl2pPr>
            <a:lvl3pPr indent="-228600" lvl="2" marL="1371600" rtl="0" algn="l">
              <a:lnSpc>
                <a:spcPct val="120000"/>
              </a:lnSpc>
              <a:spcBef>
                <a:spcPts val="500"/>
              </a:spcBef>
              <a:spcAft>
                <a:spcPts val="0"/>
              </a:spcAft>
              <a:buClr>
                <a:schemeClr val="lt1"/>
              </a:buClr>
              <a:buSzPts val="2250"/>
              <a:buNone/>
              <a:defRPr b="1" sz="1800"/>
            </a:lvl3pPr>
            <a:lvl4pPr indent="-228600" lvl="3" marL="1828800" rtl="0" algn="l">
              <a:lnSpc>
                <a:spcPct val="120000"/>
              </a:lnSpc>
              <a:spcBef>
                <a:spcPts val="500"/>
              </a:spcBef>
              <a:spcAft>
                <a:spcPts val="0"/>
              </a:spcAft>
              <a:buClr>
                <a:schemeClr val="lt1"/>
              </a:buClr>
              <a:buSzPts val="2000"/>
              <a:buNone/>
              <a:defRPr b="1" sz="1600"/>
            </a:lvl4pPr>
            <a:lvl5pPr indent="-228600" lvl="4" marL="2286000" rtl="0" algn="l">
              <a:lnSpc>
                <a:spcPct val="120000"/>
              </a:lnSpc>
              <a:spcBef>
                <a:spcPts val="500"/>
              </a:spcBef>
              <a:spcAft>
                <a:spcPts val="0"/>
              </a:spcAft>
              <a:buClr>
                <a:schemeClr val="lt1"/>
              </a:buClr>
              <a:buSzPts val="2000"/>
              <a:buNone/>
              <a:defRPr b="1" sz="1600"/>
            </a:lvl5pPr>
            <a:lvl6pPr indent="-228600" lvl="5" marL="2743200" rtl="0" algn="l">
              <a:lnSpc>
                <a:spcPct val="120000"/>
              </a:lnSpc>
              <a:spcBef>
                <a:spcPts val="500"/>
              </a:spcBef>
              <a:spcAft>
                <a:spcPts val="0"/>
              </a:spcAft>
              <a:buClr>
                <a:schemeClr val="lt1"/>
              </a:buClr>
              <a:buSzPts val="2000"/>
              <a:buNone/>
              <a:defRPr b="1" sz="1600"/>
            </a:lvl6pPr>
            <a:lvl7pPr indent="-228600" lvl="6" marL="3200400" rtl="0" algn="l">
              <a:lnSpc>
                <a:spcPct val="120000"/>
              </a:lnSpc>
              <a:spcBef>
                <a:spcPts val="500"/>
              </a:spcBef>
              <a:spcAft>
                <a:spcPts val="0"/>
              </a:spcAft>
              <a:buClr>
                <a:schemeClr val="lt1"/>
              </a:buClr>
              <a:buSzPts val="2000"/>
              <a:buNone/>
              <a:defRPr b="1" sz="1600"/>
            </a:lvl7pPr>
            <a:lvl8pPr indent="-228600" lvl="7" marL="3657600" rtl="0" algn="l">
              <a:lnSpc>
                <a:spcPct val="120000"/>
              </a:lnSpc>
              <a:spcBef>
                <a:spcPts val="500"/>
              </a:spcBef>
              <a:spcAft>
                <a:spcPts val="0"/>
              </a:spcAft>
              <a:buClr>
                <a:schemeClr val="lt1"/>
              </a:buClr>
              <a:buSzPts val="2000"/>
              <a:buNone/>
              <a:defRPr b="1" sz="1600"/>
            </a:lvl8pPr>
            <a:lvl9pPr indent="-228600" lvl="8" marL="4114800" rtl="0" algn="l">
              <a:lnSpc>
                <a:spcPct val="120000"/>
              </a:lnSpc>
              <a:spcBef>
                <a:spcPts val="500"/>
              </a:spcBef>
              <a:spcAft>
                <a:spcPts val="0"/>
              </a:spcAft>
              <a:buClr>
                <a:schemeClr val="lt1"/>
              </a:buClr>
              <a:buSzPts val="2000"/>
              <a:buNone/>
              <a:defRPr b="1" sz="1600"/>
            </a:lvl9pPr>
          </a:lstStyle>
          <a:p/>
        </p:txBody>
      </p:sp>
      <p:sp>
        <p:nvSpPr>
          <p:cNvPr id="5273" name="Google Shape;5273;p8"/>
          <p:cNvSpPr txBox="1"/>
          <p:nvPr>
            <p:ph idx="4" type="body"/>
          </p:nvPr>
        </p:nvSpPr>
        <p:spPr>
          <a:xfrm>
            <a:off x="6172200" y="3073397"/>
            <a:ext cx="4875300" cy="27177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74" name="Google Shape;5274;p8"/>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75" name="Google Shape;5275;p8"/>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76" name="Google Shape;5276;p8"/>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77" name="Shape 5277"/>
        <p:cNvGrpSpPr/>
        <p:nvPr/>
      </p:nvGrpSpPr>
      <p:grpSpPr>
        <a:xfrm>
          <a:off x="0" y="0"/>
          <a:ext cx="0" cy="0"/>
          <a:chOff x="0" y="0"/>
          <a:chExt cx="0" cy="0"/>
        </a:xfrm>
      </p:grpSpPr>
      <p:sp>
        <p:nvSpPr>
          <p:cNvPr id="5278" name="Google Shape;5278;p9"/>
          <p:cNvSpPr txBox="1"/>
          <p:nvPr>
            <p:ph type="title"/>
          </p:nvPr>
        </p:nvSpPr>
        <p:spPr>
          <a:xfrm>
            <a:off x="1146705" y="609601"/>
            <a:ext cx="3855900" cy="1639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79" name="Google Shape;5279;p9"/>
          <p:cNvSpPr txBox="1"/>
          <p:nvPr>
            <p:ph idx="1" type="body"/>
          </p:nvPr>
        </p:nvSpPr>
        <p:spPr>
          <a:xfrm>
            <a:off x="5156200" y="592666"/>
            <a:ext cx="5891100" cy="5198400"/>
          </a:xfrm>
          <a:prstGeom prst="rect">
            <a:avLst/>
          </a:prstGeom>
          <a:noFill/>
          <a:ln>
            <a:noFill/>
          </a:ln>
        </p:spPr>
        <p:txBody>
          <a:bodyPr anchorCtr="0" anchor="ctr" bIns="45700" lIns="91425" spcFirstLastPara="1" rIns="91425" wrap="square" tIns="45700">
            <a:norm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500"/>
              </a:spcBef>
              <a:spcAft>
                <a:spcPts val="0"/>
              </a:spcAft>
              <a:buClr>
                <a:schemeClr val="lt1"/>
              </a:buClr>
              <a:buSzPts val="2250"/>
              <a:buChar char="•"/>
              <a:defRPr/>
            </a:lvl2pPr>
            <a:lvl3pPr indent="-371475" lvl="2" marL="1371600" rtl="0" algn="l">
              <a:lnSpc>
                <a:spcPct val="120000"/>
              </a:lnSpc>
              <a:spcBef>
                <a:spcPts val="500"/>
              </a:spcBef>
              <a:spcAft>
                <a:spcPts val="0"/>
              </a:spcAft>
              <a:buClr>
                <a:schemeClr val="lt1"/>
              </a:buClr>
              <a:buSzPts val="2250"/>
              <a:buChar char="•"/>
              <a:defRPr/>
            </a:lvl3pPr>
            <a:lvl4pPr indent="-371475" lvl="3" marL="1828800" rtl="0" algn="l">
              <a:lnSpc>
                <a:spcPct val="120000"/>
              </a:lnSpc>
              <a:spcBef>
                <a:spcPts val="500"/>
              </a:spcBef>
              <a:spcAft>
                <a:spcPts val="0"/>
              </a:spcAft>
              <a:buClr>
                <a:schemeClr val="lt1"/>
              </a:buClr>
              <a:buSzPts val="2250"/>
              <a:buChar char="•"/>
              <a:defRPr/>
            </a:lvl4pPr>
            <a:lvl5pPr indent="-371475" lvl="4" marL="2286000" rtl="0" algn="l">
              <a:lnSpc>
                <a:spcPct val="120000"/>
              </a:lnSpc>
              <a:spcBef>
                <a:spcPts val="500"/>
              </a:spcBef>
              <a:spcAft>
                <a:spcPts val="0"/>
              </a:spcAft>
              <a:buClr>
                <a:schemeClr val="lt1"/>
              </a:buClr>
              <a:buSzPts val="2250"/>
              <a:buChar char="•"/>
              <a:defRPr/>
            </a:lvl5pPr>
            <a:lvl6pPr indent="-371475" lvl="5" marL="2743200" rtl="0" algn="l">
              <a:lnSpc>
                <a:spcPct val="120000"/>
              </a:lnSpc>
              <a:spcBef>
                <a:spcPts val="500"/>
              </a:spcBef>
              <a:spcAft>
                <a:spcPts val="0"/>
              </a:spcAft>
              <a:buClr>
                <a:schemeClr val="lt1"/>
              </a:buClr>
              <a:buSzPts val="2250"/>
              <a:buChar char="•"/>
              <a:defRPr/>
            </a:lvl6pPr>
            <a:lvl7pPr indent="-371475" lvl="6" marL="3200400" rtl="0" algn="l">
              <a:lnSpc>
                <a:spcPct val="120000"/>
              </a:lnSpc>
              <a:spcBef>
                <a:spcPts val="500"/>
              </a:spcBef>
              <a:spcAft>
                <a:spcPts val="0"/>
              </a:spcAft>
              <a:buClr>
                <a:schemeClr val="lt1"/>
              </a:buClr>
              <a:buSzPts val="2250"/>
              <a:buChar char="•"/>
              <a:defRPr/>
            </a:lvl7pPr>
            <a:lvl8pPr indent="-371475" lvl="7" marL="3657600" rtl="0" algn="l">
              <a:lnSpc>
                <a:spcPct val="120000"/>
              </a:lnSpc>
              <a:spcBef>
                <a:spcPts val="500"/>
              </a:spcBef>
              <a:spcAft>
                <a:spcPts val="0"/>
              </a:spcAft>
              <a:buClr>
                <a:schemeClr val="lt1"/>
              </a:buClr>
              <a:buSzPts val="2250"/>
              <a:buChar char="•"/>
              <a:defRPr/>
            </a:lvl8pPr>
            <a:lvl9pPr indent="-371475" lvl="8" marL="4114800" rtl="0" algn="l">
              <a:lnSpc>
                <a:spcPct val="120000"/>
              </a:lnSpc>
              <a:spcBef>
                <a:spcPts val="500"/>
              </a:spcBef>
              <a:spcAft>
                <a:spcPts val="0"/>
              </a:spcAft>
              <a:buClr>
                <a:schemeClr val="lt1"/>
              </a:buClr>
              <a:buSzPts val="2250"/>
              <a:buChar char="•"/>
              <a:defRPr/>
            </a:lvl9pPr>
          </a:lstStyle>
          <a:p/>
        </p:txBody>
      </p:sp>
      <p:sp>
        <p:nvSpPr>
          <p:cNvPr id="5280" name="Google Shape;5280;p9"/>
          <p:cNvSpPr txBox="1"/>
          <p:nvPr>
            <p:ph idx="2" type="body"/>
          </p:nvPr>
        </p:nvSpPr>
        <p:spPr>
          <a:xfrm>
            <a:off x="1146705" y="2249486"/>
            <a:ext cx="3855900" cy="3541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281" name="Google Shape;5281;p9"/>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82" name="Google Shape;5282;p9"/>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83" name="Google Shape;5283;p9"/>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84" name="Shape 5284"/>
        <p:cNvGrpSpPr/>
        <p:nvPr/>
      </p:nvGrpSpPr>
      <p:grpSpPr>
        <a:xfrm>
          <a:off x="0" y="0"/>
          <a:ext cx="0" cy="0"/>
          <a:chOff x="0" y="0"/>
          <a:chExt cx="0" cy="0"/>
        </a:xfrm>
      </p:grpSpPr>
      <p:sp>
        <p:nvSpPr>
          <p:cNvPr id="5285" name="Google Shape;5285;p10"/>
          <p:cNvSpPr txBox="1"/>
          <p:nvPr>
            <p:ph type="title"/>
          </p:nvPr>
        </p:nvSpPr>
        <p:spPr>
          <a:xfrm>
            <a:off x="1141413" y="609600"/>
            <a:ext cx="5934600" cy="1639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86" name="Google Shape;5286;p10"/>
          <p:cNvSpPr/>
          <p:nvPr>
            <p:ph idx="2" type="pic"/>
          </p:nvPr>
        </p:nvSpPr>
        <p:spPr>
          <a:xfrm>
            <a:off x="7380721" y="609601"/>
            <a:ext cx="3666600" cy="51816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5287" name="Google Shape;5287;p10"/>
          <p:cNvSpPr txBox="1"/>
          <p:nvPr>
            <p:ph idx="1" type="body"/>
          </p:nvPr>
        </p:nvSpPr>
        <p:spPr>
          <a:xfrm>
            <a:off x="1141410" y="2249486"/>
            <a:ext cx="5934600" cy="3541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500"/>
              </a:spcBef>
              <a:spcAft>
                <a:spcPts val="0"/>
              </a:spcAft>
              <a:buClr>
                <a:schemeClr val="lt1"/>
              </a:buClr>
              <a:buSzPts val="1750"/>
              <a:buNone/>
              <a:defRPr sz="1400"/>
            </a:lvl2pPr>
            <a:lvl3pPr indent="-228600" lvl="2" marL="1371600" rtl="0" algn="l">
              <a:lnSpc>
                <a:spcPct val="120000"/>
              </a:lnSpc>
              <a:spcBef>
                <a:spcPts val="500"/>
              </a:spcBef>
              <a:spcAft>
                <a:spcPts val="0"/>
              </a:spcAft>
              <a:buClr>
                <a:schemeClr val="lt1"/>
              </a:buClr>
              <a:buSzPts val="1500"/>
              <a:buNone/>
              <a:defRPr sz="1200"/>
            </a:lvl3pPr>
            <a:lvl4pPr indent="-228600" lvl="3" marL="1828800" rtl="0" algn="l">
              <a:lnSpc>
                <a:spcPct val="120000"/>
              </a:lnSpc>
              <a:spcBef>
                <a:spcPts val="500"/>
              </a:spcBef>
              <a:spcAft>
                <a:spcPts val="0"/>
              </a:spcAft>
              <a:buClr>
                <a:schemeClr val="lt1"/>
              </a:buClr>
              <a:buSzPts val="1250"/>
              <a:buNone/>
              <a:defRPr sz="1000"/>
            </a:lvl4pPr>
            <a:lvl5pPr indent="-228600" lvl="4" marL="2286000" rtl="0" algn="l">
              <a:lnSpc>
                <a:spcPct val="120000"/>
              </a:lnSpc>
              <a:spcBef>
                <a:spcPts val="500"/>
              </a:spcBef>
              <a:spcAft>
                <a:spcPts val="0"/>
              </a:spcAft>
              <a:buClr>
                <a:schemeClr val="lt1"/>
              </a:buClr>
              <a:buSzPts val="1250"/>
              <a:buNone/>
              <a:defRPr sz="1000"/>
            </a:lvl5pPr>
            <a:lvl6pPr indent="-228600" lvl="5" marL="2743200" rtl="0" algn="l">
              <a:lnSpc>
                <a:spcPct val="120000"/>
              </a:lnSpc>
              <a:spcBef>
                <a:spcPts val="500"/>
              </a:spcBef>
              <a:spcAft>
                <a:spcPts val="0"/>
              </a:spcAft>
              <a:buClr>
                <a:schemeClr val="lt1"/>
              </a:buClr>
              <a:buSzPts val="1250"/>
              <a:buNone/>
              <a:defRPr sz="1000"/>
            </a:lvl6pPr>
            <a:lvl7pPr indent="-228600" lvl="6" marL="3200400" rtl="0" algn="l">
              <a:lnSpc>
                <a:spcPct val="120000"/>
              </a:lnSpc>
              <a:spcBef>
                <a:spcPts val="500"/>
              </a:spcBef>
              <a:spcAft>
                <a:spcPts val="0"/>
              </a:spcAft>
              <a:buClr>
                <a:schemeClr val="lt1"/>
              </a:buClr>
              <a:buSzPts val="1250"/>
              <a:buNone/>
              <a:defRPr sz="1000"/>
            </a:lvl7pPr>
            <a:lvl8pPr indent="-228600" lvl="7" marL="3657600" rtl="0" algn="l">
              <a:lnSpc>
                <a:spcPct val="120000"/>
              </a:lnSpc>
              <a:spcBef>
                <a:spcPts val="500"/>
              </a:spcBef>
              <a:spcAft>
                <a:spcPts val="0"/>
              </a:spcAft>
              <a:buClr>
                <a:schemeClr val="lt1"/>
              </a:buClr>
              <a:buSzPts val="1250"/>
              <a:buNone/>
              <a:defRPr sz="1000"/>
            </a:lvl8pPr>
            <a:lvl9pPr indent="-228600" lvl="8" marL="4114800" rtl="0" algn="l">
              <a:lnSpc>
                <a:spcPct val="120000"/>
              </a:lnSpc>
              <a:spcBef>
                <a:spcPts val="500"/>
              </a:spcBef>
              <a:spcAft>
                <a:spcPts val="0"/>
              </a:spcAft>
              <a:buClr>
                <a:schemeClr val="lt1"/>
              </a:buClr>
              <a:buSzPts val="1250"/>
              <a:buNone/>
              <a:defRPr sz="1000"/>
            </a:lvl9pPr>
          </a:lstStyle>
          <a:p/>
        </p:txBody>
      </p:sp>
      <p:sp>
        <p:nvSpPr>
          <p:cNvPr id="5288" name="Google Shape;5288;p10"/>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89" name="Google Shape;5289;p10"/>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90" name="Google Shape;5290;p10"/>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31" name="Shape 5131"/>
        <p:cNvGrpSpPr/>
        <p:nvPr/>
      </p:nvGrpSpPr>
      <p:grpSpPr>
        <a:xfrm>
          <a:off x="0" y="0"/>
          <a:ext cx="0" cy="0"/>
          <a:chOff x="0" y="0"/>
          <a:chExt cx="0" cy="0"/>
        </a:xfrm>
      </p:grpSpPr>
      <p:pic>
        <p:nvPicPr>
          <p:cNvPr descr="\\DROBO-FS\QuickDrops\JB\PPTX NG\Droplets\LightingOverlay.png" id="5132" name="Google Shape;5132;p1"/>
          <p:cNvPicPr preferRelativeResize="0"/>
          <p:nvPr/>
        </p:nvPicPr>
        <p:blipFill rotWithShape="1">
          <a:blip r:embed="rId2">
            <a:alphaModFix amt="30000"/>
          </a:blip>
          <a:srcRect b="0" l="0" r="0" t="0"/>
          <a:stretch/>
        </p:blipFill>
        <p:spPr>
          <a:xfrm>
            <a:off x="0" y="-1"/>
            <a:ext cx="12192005" cy="6858000"/>
          </a:xfrm>
          <a:prstGeom prst="rect">
            <a:avLst/>
          </a:prstGeom>
          <a:noFill/>
          <a:ln>
            <a:noFill/>
          </a:ln>
        </p:spPr>
      </p:pic>
      <p:grpSp>
        <p:nvGrpSpPr>
          <p:cNvPr id="5133" name="Google Shape;5133;p1"/>
          <p:cNvGrpSpPr/>
          <p:nvPr/>
        </p:nvGrpSpPr>
        <p:grpSpPr>
          <a:xfrm>
            <a:off x="-14288" y="0"/>
            <a:ext cx="12053888" cy="6858001"/>
            <a:chOff x="-14288" y="0"/>
            <a:chExt cx="12053888" cy="6858001"/>
          </a:xfrm>
        </p:grpSpPr>
        <p:grpSp>
          <p:nvGrpSpPr>
            <p:cNvPr id="5134" name="Google Shape;5134;p1"/>
            <p:cNvGrpSpPr/>
            <p:nvPr/>
          </p:nvGrpSpPr>
          <p:grpSpPr>
            <a:xfrm>
              <a:off x="-14288" y="0"/>
              <a:ext cx="1220788" cy="6858001"/>
              <a:chOff x="-14288" y="0"/>
              <a:chExt cx="1220788" cy="6858001"/>
            </a:xfrm>
          </p:grpSpPr>
          <p:sp>
            <p:nvSpPr>
              <p:cNvPr id="5135" name="Google Shape;5135;p1"/>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5139" name="Google Shape;5139;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5141" name="Google Shape;5141;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142" name="Google Shape;5142;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5145" name="Google Shape;5145;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6" name="Google Shape;5146;p1"/>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5147" name="Google Shape;5147;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5148" name="Google Shape;5148;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5149" name="Google Shape;5149;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150" name="Google Shape;5150;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5153" name="Google Shape;5153;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5155" name="Google Shape;5155;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5157" name="Google Shape;5157;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158" name="Google Shape;5158;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5161" name="Google Shape;5161;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1"/>
            <p:cNvGrpSpPr/>
            <p:nvPr/>
          </p:nvGrpSpPr>
          <p:grpSpPr>
            <a:xfrm>
              <a:off x="11364912" y="0"/>
              <a:ext cx="674688" cy="6848476"/>
              <a:chOff x="11364912" y="0"/>
              <a:chExt cx="674688" cy="6848476"/>
            </a:xfrm>
          </p:grpSpPr>
          <p:sp>
            <p:nvSpPr>
              <p:cNvPr id="5163" name="Google Shape;5163;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12" scaled="0"/>
              </a:gradFill>
              <a:ln>
                <a:noFill/>
              </a:ln>
            </p:spPr>
          </p:sp>
          <p:sp>
            <p:nvSpPr>
              <p:cNvPr id="5164" name="Google Shape;5164;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12" scaled="0"/>
              </a:gradFill>
              <a:ln>
                <a:noFill/>
              </a:ln>
            </p:spPr>
          </p:sp>
          <p:sp>
            <p:nvSpPr>
              <p:cNvPr id="5167" name="Google Shape;5167;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12" scaled="0"/>
              </a:gradFill>
              <a:ln>
                <a:noFill/>
              </a:ln>
            </p:spPr>
          </p:sp>
          <p:sp>
            <p:nvSpPr>
              <p:cNvPr id="5169" name="Google Shape;5169;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12" scaled="0"/>
              </a:gradFill>
              <a:ln>
                <a:noFill/>
              </a:ln>
            </p:spPr>
          </p:sp>
          <p:sp>
            <p:nvSpPr>
              <p:cNvPr id="5171" name="Google Shape;5171;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73" name="Google Shape;5173;p1"/>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74" name="Google Shape;5174;p1"/>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175" name="Google Shape;5175;p1"/>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76" name="Google Shape;5176;p1"/>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77" name="Google Shape;5177;p1"/>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356" name="Shape 5356"/>
        <p:cNvGrpSpPr/>
        <p:nvPr/>
      </p:nvGrpSpPr>
      <p:grpSpPr>
        <a:xfrm>
          <a:off x="0" y="0"/>
          <a:ext cx="0" cy="0"/>
          <a:chOff x="0" y="0"/>
          <a:chExt cx="0" cy="0"/>
        </a:xfrm>
      </p:grpSpPr>
      <p:pic>
        <p:nvPicPr>
          <p:cNvPr descr="\\DROBO-FS\QuickDrops\JB\PPTX NG\Droplets\LightingOverlay.png" id="5357" name="Google Shape;5357;p19"/>
          <p:cNvPicPr preferRelativeResize="0"/>
          <p:nvPr/>
        </p:nvPicPr>
        <p:blipFill rotWithShape="1">
          <a:blip r:embed="rId2">
            <a:alphaModFix amt="30000"/>
          </a:blip>
          <a:srcRect b="0" l="0" r="0" t="0"/>
          <a:stretch/>
        </p:blipFill>
        <p:spPr>
          <a:xfrm>
            <a:off x="0" y="-1"/>
            <a:ext cx="12192005" cy="6858000"/>
          </a:xfrm>
          <a:prstGeom prst="rect">
            <a:avLst/>
          </a:prstGeom>
          <a:noFill/>
          <a:ln>
            <a:noFill/>
          </a:ln>
        </p:spPr>
      </p:pic>
      <p:grpSp>
        <p:nvGrpSpPr>
          <p:cNvPr id="5358" name="Google Shape;5358;p19"/>
          <p:cNvGrpSpPr/>
          <p:nvPr/>
        </p:nvGrpSpPr>
        <p:grpSpPr>
          <a:xfrm>
            <a:off x="-14288" y="0"/>
            <a:ext cx="12053888" cy="6858001"/>
            <a:chOff x="-14288" y="0"/>
            <a:chExt cx="12053888" cy="6858001"/>
          </a:xfrm>
        </p:grpSpPr>
        <p:grpSp>
          <p:nvGrpSpPr>
            <p:cNvPr id="5359" name="Google Shape;5359;p19"/>
            <p:cNvGrpSpPr/>
            <p:nvPr/>
          </p:nvGrpSpPr>
          <p:grpSpPr>
            <a:xfrm>
              <a:off x="-14288" y="0"/>
              <a:ext cx="1220788" cy="6858001"/>
              <a:chOff x="-14288" y="0"/>
              <a:chExt cx="1220788" cy="6858001"/>
            </a:xfrm>
          </p:grpSpPr>
          <p:sp>
            <p:nvSpPr>
              <p:cNvPr id="5360" name="Google Shape;5360;p19"/>
              <p:cNvSpPr/>
              <p:nvPr/>
            </p:nvSpPr>
            <p:spPr>
              <a:xfrm>
                <a:off x="114300" y="4763"/>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9"/>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9"/>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9"/>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12" scaled="0"/>
              </a:gradFill>
              <a:ln>
                <a:noFill/>
              </a:ln>
            </p:spPr>
          </p:sp>
          <p:sp>
            <p:nvSpPr>
              <p:cNvPr id="5364" name="Google Shape;5364;p19"/>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9"/>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12" scaled="0"/>
              </a:gradFill>
              <a:ln>
                <a:noFill/>
              </a:ln>
            </p:spPr>
          </p:sp>
          <p:sp>
            <p:nvSpPr>
              <p:cNvPr id="5366" name="Google Shape;5366;p19"/>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12" scaled="0"/>
              </a:gradFill>
              <a:ln>
                <a:noFill/>
              </a:ln>
            </p:spPr>
          </p:sp>
          <p:sp>
            <p:nvSpPr>
              <p:cNvPr id="5367" name="Google Shape;5367;p19"/>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9"/>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9"/>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12" scaled="0"/>
              </a:gradFill>
              <a:ln>
                <a:noFill/>
              </a:ln>
            </p:spPr>
          </p:sp>
          <p:sp>
            <p:nvSpPr>
              <p:cNvPr id="5370" name="Google Shape;5370;p19"/>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1" name="Google Shape;5371;p19"/>
              <p:cNvCxnSpPr/>
              <p:nvPr/>
            </p:nvCxnSpPr>
            <p:spPr>
              <a:xfrm>
                <a:off x="-4763" y="9525"/>
                <a:ext cx="0" cy="0"/>
              </a:xfrm>
              <a:prstGeom prst="straightConnector1">
                <a:avLst/>
              </a:prstGeom>
              <a:gradFill>
                <a:gsLst>
                  <a:gs pos="0">
                    <a:schemeClr val="dk2"/>
                  </a:gs>
                  <a:gs pos="100000">
                    <a:srgbClr val="B3FFFF"/>
                  </a:gs>
                </a:gsLst>
                <a:lin ang="5400012" scaled="0"/>
              </a:gradFill>
              <a:ln cap="flat" cmpd="sng" w="9525">
                <a:solidFill>
                  <a:srgbClr val="FFFFFF"/>
                </a:solidFill>
                <a:prstDash val="solid"/>
                <a:miter lim="800000"/>
                <a:headEnd len="med" w="med" type="none"/>
                <a:tailEnd len="med" w="med" type="none"/>
              </a:ln>
            </p:spPr>
          </p:cxnSp>
          <p:sp>
            <p:nvSpPr>
              <p:cNvPr id="5372" name="Google Shape;5372;p19"/>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dk2"/>
                  </a:gs>
                  <a:gs pos="100000">
                    <a:srgbClr val="B3FFFF"/>
                  </a:gs>
                </a:gsLst>
                <a:lin ang="5400012" scaled="0"/>
              </a:gradFill>
              <a:ln>
                <a:noFill/>
              </a:ln>
            </p:spPr>
          </p:sp>
          <p:sp>
            <p:nvSpPr>
              <p:cNvPr id="5373" name="Google Shape;5373;p19"/>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12" scaled="0"/>
              </a:gradFill>
              <a:ln>
                <a:noFill/>
              </a:ln>
            </p:spPr>
          </p:sp>
          <p:sp>
            <p:nvSpPr>
              <p:cNvPr id="5374" name="Google Shape;5374;p19"/>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12" scaled="0"/>
              </a:gradFill>
              <a:ln>
                <a:noFill/>
              </a:ln>
            </p:spPr>
          </p:sp>
          <p:sp>
            <p:nvSpPr>
              <p:cNvPr id="5375" name="Google Shape;5375;p19"/>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9"/>
              <p:cNvSpPr/>
              <p:nvPr/>
            </p:nvSpPr>
            <p:spPr>
              <a:xfrm>
                <a:off x="133350" y="4662488"/>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9"/>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12" scaled="0"/>
              </a:gradFill>
              <a:ln>
                <a:noFill/>
              </a:ln>
            </p:spPr>
          </p:sp>
          <p:sp>
            <p:nvSpPr>
              <p:cNvPr id="5378" name="Google Shape;5378;p19"/>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9"/>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12" scaled="0"/>
              </a:gradFill>
              <a:ln>
                <a:noFill/>
              </a:ln>
            </p:spPr>
          </p:sp>
          <p:sp>
            <p:nvSpPr>
              <p:cNvPr id="5380" name="Google Shape;5380;p19"/>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9"/>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12" scaled="0"/>
              </a:gradFill>
              <a:ln>
                <a:noFill/>
              </a:ln>
            </p:spPr>
          </p:sp>
          <p:sp>
            <p:nvSpPr>
              <p:cNvPr id="5382" name="Google Shape;5382;p19"/>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12" scaled="0"/>
              </a:gradFill>
              <a:ln>
                <a:noFill/>
              </a:ln>
            </p:spPr>
          </p:sp>
          <p:sp>
            <p:nvSpPr>
              <p:cNvPr id="5383" name="Google Shape;5383;p19"/>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9"/>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9"/>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12" scaled="0"/>
              </a:gradFill>
              <a:ln>
                <a:noFill/>
              </a:ln>
            </p:spPr>
          </p:sp>
          <p:sp>
            <p:nvSpPr>
              <p:cNvPr id="5386" name="Google Shape;5386;p19"/>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19"/>
            <p:cNvGrpSpPr/>
            <p:nvPr/>
          </p:nvGrpSpPr>
          <p:grpSpPr>
            <a:xfrm>
              <a:off x="11364912" y="0"/>
              <a:ext cx="674688" cy="6848476"/>
              <a:chOff x="11364912" y="0"/>
              <a:chExt cx="674688" cy="6848476"/>
            </a:xfrm>
          </p:grpSpPr>
          <p:sp>
            <p:nvSpPr>
              <p:cNvPr id="5388" name="Google Shape;5388;p19"/>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134770">
                      <a:alpha val="80000"/>
                    </a:srgbClr>
                  </a:gs>
                  <a:gs pos="100000">
                    <a:srgbClr val="B3FFFF">
                      <a:alpha val="60000"/>
                    </a:srgbClr>
                  </a:gs>
                </a:gsLst>
                <a:lin ang="5400012" scaled="0"/>
              </a:gradFill>
              <a:ln>
                <a:noFill/>
              </a:ln>
            </p:spPr>
          </p:sp>
          <p:sp>
            <p:nvSpPr>
              <p:cNvPr id="5389" name="Google Shape;5389;p19"/>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9"/>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9"/>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134770">
                      <a:alpha val="80000"/>
                    </a:srgbClr>
                  </a:gs>
                  <a:gs pos="100000">
                    <a:srgbClr val="B3FFFF">
                      <a:alpha val="60000"/>
                    </a:srgbClr>
                  </a:gs>
                </a:gsLst>
                <a:lin ang="5400012" scaled="0"/>
              </a:gradFill>
              <a:ln>
                <a:noFill/>
              </a:ln>
            </p:spPr>
          </p:sp>
          <p:sp>
            <p:nvSpPr>
              <p:cNvPr id="5392" name="Google Shape;5392;p19"/>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9"/>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34770">
                      <a:alpha val="80000"/>
                    </a:srgbClr>
                  </a:gs>
                  <a:gs pos="100000">
                    <a:srgbClr val="B3FFFF">
                      <a:alpha val="60000"/>
                    </a:srgbClr>
                  </a:gs>
                </a:gsLst>
                <a:lin ang="5400012" scaled="0"/>
              </a:gradFill>
              <a:ln>
                <a:noFill/>
              </a:ln>
            </p:spPr>
          </p:sp>
          <p:sp>
            <p:nvSpPr>
              <p:cNvPr id="5394" name="Google Shape;5394;p19"/>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9"/>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34770">
                      <a:alpha val="80000"/>
                    </a:srgbClr>
                  </a:gs>
                  <a:gs pos="100000">
                    <a:srgbClr val="B3FFFF">
                      <a:alpha val="60000"/>
                    </a:srgbClr>
                  </a:gs>
                </a:gsLst>
                <a:lin ang="5400012" scaled="0"/>
              </a:gradFill>
              <a:ln>
                <a:noFill/>
              </a:ln>
            </p:spPr>
          </p:sp>
          <p:sp>
            <p:nvSpPr>
              <p:cNvPr id="5396" name="Google Shape;5396;p19"/>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9"/>
              <p:cNvSpPr/>
              <p:nvPr/>
            </p:nvSpPr>
            <p:spPr>
              <a:xfrm>
                <a:off x="11939587" y="6596063"/>
                <a:ext cx="23700" cy="252300"/>
              </a:xfrm>
              <a:prstGeom prst="rect">
                <a:avLst/>
              </a:prstGeom>
              <a:gradFill>
                <a:gsLst>
                  <a:gs pos="0">
                    <a:srgbClr val="134770">
                      <a:alpha val="80000"/>
                    </a:srgbClr>
                  </a:gs>
                  <a:gs pos="100000">
                    <a:srgbClr val="B3FFFF">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98" name="Google Shape;5398;p19"/>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99" name="Google Shape;5399;p19"/>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dk1"/>
              </a:buClr>
              <a:buSzPts val="3000"/>
              <a:buFont typeface="Arial"/>
              <a:buChar char="•"/>
              <a:defRPr b="0" i="0" sz="2400" u="none" cap="none" strike="noStrike">
                <a:solidFill>
                  <a:schemeClr val="dk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dk1"/>
              </a:buClr>
              <a:buSzPts val="2500"/>
              <a:buFont typeface="Arial"/>
              <a:buChar char="•"/>
              <a:defRPr b="0" i="0" sz="2000" u="none" cap="none" strike="noStrike">
                <a:solidFill>
                  <a:schemeClr val="dk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dk1"/>
              </a:buClr>
              <a:buSzPts val="2250"/>
              <a:buFont typeface="Arial"/>
              <a:buChar char="•"/>
              <a:defRPr b="0" i="0" sz="1800" u="none" cap="none" strike="noStrike">
                <a:solidFill>
                  <a:schemeClr val="dk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dk1"/>
              </a:buClr>
              <a:buSzPts val="2000"/>
              <a:buFont typeface="Arial"/>
              <a:buChar char="•"/>
              <a:defRPr b="0" i="0" sz="1600" u="none" cap="none" strike="noStrike">
                <a:solidFill>
                  <a:schemeClr val="dk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dk1"/>
              </a:buClr>
              <a:buSzPts val="2000"/>
              <a:buFont typeface="Arial"/>
              <a:buChar char="•"/>
              <a:defRPr b="0" i="0" sz="1600" u="none" cap="none" strike="noStrike">
                <a:solidFill>
                  <a:schemeClr val="dk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5400" name="Google Shape;5400;p19"/>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888888"/>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5401" name="Google Shape;5401;p19"/>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888888"/>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5402" name="Google Shape;5402;p19"/>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rgbClr val="888888"/>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65" r:id="rId3"/>
    <p:sldLayoutId id="214748366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7.gif"/><Relationship Id="rId6"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3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7" name="Shape 5417"/>
        <p:cNvGrpSpPr/>
        <p:nvPr/>
      </p:nvGrpSpPr>
      <p:grpSpPr>
        <a:xfrm>
          <a:off x="0" y="0"/>
          <a:ext cx="0" cy="0"/>
          <a:chOff x="0" y="0"/>
          <a:chExt cx="0" cy="0"/>
        </a:xfrm>
      </p:grpSpPr>
      <p:sp>
        <p:nvSpPr>
          <p:cNvPr id="5418" name="Google Shape;5418;p22"/>
          <p:cNvSpPr txBox="1"/>
          <p:nvPr>
            <p:ph type="ctrTitle"/>
          </p:nvPr>
        </p:nvSpPr>
        <p:spPr>
          <a:xfrm>
            <a:off x="5300134" y="1543124"/>
            <a:ext cx="5367900" cy="1321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700"/>
              <a:buFont typeface="Twentieth Century"/>
              <a:buNone/>
            </a:pPr>
            <a:r>
              <a:rPr b="1" lang="en-AU" sz="2700"/>
              <a:t>SIPSIT43</a:t>
            </a:r>
            <a:r>
              <a:rPr b="1" lang="en-AU" sz="2000"/>
              <a:t>:</a:t>
            </a:r>
            <a:r>
              <a:rPr b="1" lang="en-AU" sz="4400"/>
              <a:t> </a:t>
            </a:r>
            <a:br>
              <a:rPr b="1" lang="en-AU" sz="4400"/>
            </a:br>
            <a:r>
              <a:rPr b="1" lang="en-AU" sz="4400">
                <a:solidFill>
                  <a:srgbClr val="0C0C0C"/>
                </a:solidFill>
              </a:rPr>
              <a:t>MACHINE LEARNING </a:t>
            </a:r>
            <a:endParaRPr/>
          </a:p>
        </p:txBody>
      </p:sp>
      <p:sp>
        <p:nvSpPr>
          <p:cNvPr id="5419" name="Google Shape;5419;p22"/>
          <p:cNvSpPr txBox="1"/>
          <p:nvPr>
            <p:ph idx="1" type="subTitle"/>
          </p:nvPr>
        </p:nvSpPr>
        <p:spPr>
          <a:xfrm>
            <a:off x="5565044" y="3409052"/>
            <a:ext cx="5376300" cy="14079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250"/>
              <a:buNone/>
            </a:pPr>
            <a:r>
              <a:rPr b="1" lang="en-AU" sz="1800">
                <a:solidFill>
                  <a:schemeClr val="lt1"/>
                </a:solidFill>
              </a:rPr>
              <a:t>TOTAL NUMBER OF UNITS: 5</a:t>
            </a:r>
            <a:endParaRPr/>
          </a:p>
          <a:p>
            <a:pPr indent="0" lvl="0" marL="0" rtl="0" algn="l">
              <a:lnSpc>
                <a:spcPct val="120000"/>
              </a:lnSpc>
              <a:spcBef>
                <a:spcPts val="1000"/>
              </a:spcBef>
              <a:spcAft>
                <a:spcPts val="0"/>
              </a:spcAft>
              <a:buClr>
                <a:schemeClr val="lt1"/>
              </a:buClr>
              <a:buSzPts val="2250"/>
              <a:buNone/>
            </a:pPr>
            <a:r>
              <a:rPr b="1" lang="en-AU" sz="1800">
                <a:solidFill>
                  <a:schemeClr val="lt1"/>
                </a:solidFill>
              </a:rPr>
              <a:t>TOTAL NUMBER OF PRACTICALS : 10</a:t>
            </a:r>
            <a:endParaRPr/>
          </a:p>
          <a:p>
            <a:pPr indent="0" lvl="0" marL="0" rtl="0" algn="l">
              <a:lnSpc>
                <a:spcPct val="120000"/>
              </a:lnSpc>
              <a:spcBef>
                <a:spcPts val="1000"/>
              </a:spcBef>
              <a:spcAft>
                <a:spcPts val="0"/>
              </a:spcAft>
              <a:buClr>
                <a:schemeClr val="lt1"/>
              </a:buClr>
              <a:buSzPts val="2250"/>
              <a:buNone/>
            </a:pPr>
            <a:r>
              <a:rPr b="1" lang="en-AU" sz="1800">
                <a:solidFill>
                  <a:schemeClr val="lt1"/>
                </a:solidFill>
              </a:rPr>
              <a:t>YOUR HOST FOR THE SUBJECT : MADHAV MISHRA</a:t>
            </a:r>
            <a:endParaRPr/>
          </a:p>
        </p:txBody>
      </p:sp>
      <p:pic>
        <p:nvPicPr>
          <p:cNvPr id="5420" name="Google Shape;5420;p22"/>
          <p:cNvPicPr preferRelativeResize="0"/>
          <p:nvPr/>
        </p:nvPicPr>
        <p:blipFill rotWithShape="1">
          <a:blip r:embed="rId3">
            <a:alphaModFix/>
          </a:blip>
          <a:srcRect b="0" l="0" r="0" t="0"/>
          <a:stretch/>
        </p:blipFill>
        <p:spPr>
          <a:xfrm>
            <a:off x="833401" y="1712140"/>
            <a:ext cx="4466734" cy="3350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5756" name="Shape 5756"/>
        <p:cNvGrpSpPr/>
        <p:nvPr/>
      </p:nvGrpSpPr>
      <p:grpSpPr>
        <a:xfrm>
          <a:off x="0" y="0"/>
          <a:ext cx="0" cy="0"/>
          <a:chOff x="0" y="0"/>
          <a:chExt cx="0" cy="0"/>
        </a:xfrm>
      </p:grpSpPr>
      <p:sp>
        <p:nvSpPr>
          <p:cNvPr id="5757" name="Google Shape;5757;p31"/>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758" name="Google Shape;5758;p31"/>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5759" name="Google Shape;5759;p31"/>
          <p:cNvGrpSpPr/>
          <p:nvPr/>
        </p:nvGrpSpPr>
        <p:grpSpPr>
          <a:xfrm>
            <a:off x="0" y="0"/>
            <a:ext cx="1220788" cy="6858001"/>
            <a:chOff x="-14288" y="0"/>
            <a:chExt cx="1220788" cy="6858001"/>
          </a:xfrm>
        </p:grpSpPr>
        <p:sp>
          <p:nvSpPr>
            <p:cNvPr id="5760" name="Google Shape;5760;p31"/>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5764" name="Google Shape;5764;p3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5766" name="Google Shape;5766;p3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5767" name="Google Shape;5767;p3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5770" name="Google Shape;5770;p3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1" name="Google Shape;5771;p31"/>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5772" name="Google Shape;5772;p3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5773" name="Google Shape;5773;p3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5774" name="Google Shape;5774;p3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5775" name="Google Shape;5775;p3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1"/>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5778" name="Google Shape;5778;p3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5780" name="Google Shape;5780;p3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5782" name="Google Shape;5782;p3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5783" name="Google Shape;5783;p3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5786" name="Google Shape;5786;p3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7" name="Google Shape;5787;p31"/>
          <p:cNvSpPr txBox="1"/>
          <p:nvPr>
            <p:ph idx="11" type="ftr"/>
          </p:nvPr>
        </p:nvSpPr>
        <p:spPr>
          <a:xfrm>
            <a:off x="9624504" y="6423025"/>
            <a:ext cx="18546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5788" name="Google Shape;5788;p31"/>
          <p:cNvGrpSpPr/>
          <p:nvPr/>
        </p:nvGrpSpPr>
        <p:grpSpPr>
          <a:xfrm>
            <a:off x="11364912" y="0"/>
            <a:ext cx="674688" cy="6848476"/>
            <a:chOff x="11364912" y="0"/>
            <a:chExt cx="674688" cy="6848476"/>
          </a:xfrm>
        </p:grpSpPr>
        <p:sp>
          <p:nvSpPr>
            <p:cNvPr id="5789" name="Google Shape;5789;p3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5790" name="Google Shape;5790;p3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5793" name="Google Shape;5793;p3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5795" name="Google Shape;5795;p3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5797" name="Google Shape;5797;p3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1"/>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automatically generated" id="5799" name="Google Shape;5799;p31"/>
          <p:cNvPicPr preferRelativeResize="0"/>
          <p:nvPr/>
        </p:nvPicPr>
        <p:blipFill rotWithShape="1">
          <a:blip r:embed="rId4">
            <a:alphaModFix/>
          </a:blip>
          <a:srcRect b="0" l="0" r="0" t="0"/>
          <a:stretch/>
        </p:blipFill>
        <p:spPr>
          <a:xfrm>
            <a:off x="894134" y="878226"/>
            <a:ext cx="10403734" cy="461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03" name="Shape 5803"/>
        <p:cNvGrpSpPr/>
        <p:nvPr/>
      </p:nvGrpSpPr>
      <p:grpSpPr>
        <a:xfrm>
          <a:off x="0" y="0"/>
          <a:ext cx="0" cy="0"/>
          <a:chOff x="0" y="0"/>
          <a:chExt cx="0" cy="0"/>
        </a:xfrm>
      </p:grpSpPr>
      <p:sp>
        <p:nvSpPr>
          <p:cNvPr id="5804" name="Google Shape;5804;p32"/>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5805" name="Google Shape;5805;p32"/>
          <p:cNvGrpSpPr/>
          <p:nvPr/>
        </p:nvGrpSpPr>
        <p:grpSpPr>
          <a:xfrm>
            <a:off x="-6100" y="-11384"/>
            <a:ext cx="1220788" cy="6858001"/>
            <a:chOff x="-14288" y="0"/>
            <a:chExt cx="1220788" cy="6858001"/>
          </a:xfrm>
        </p:grpSpPr>
        <p:sp>
          <p:nvSpPr>
            <p:cNvPr id="5806" name="Google Shape;5806;p32"/>
            <p:cNvSpPr/>
            <p:nvPr/>
          </p:nvSpPr>
          <p:spPr>
            <a:xfrm>
              <a:off x="114300" y="4763"/>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12" scaled="0"/>
            </a:gradFill>
            <a:ln>
              <a:noFill/>
            </a:ln>
          </p:spPr>
        </p:sp>
        <p:sp>
          <p:nvSpPr>
            <p:cNvPr id="5810" name="Google Shape;5810;p3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12" scaled="0"/>
            </a:gradFill>
            <a:ln>
              <a:noFill/>
            </a:ln>
          </p:spPr>
        </p:sp>
        <p:sp>
          <p:nvSpPr>
            <p:cNvPr id="5812" name="Google Shape;5812;p3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12" scaled="0"/>
            </a:gradFill>
            <a:ln>
              <a:noFill/>
            </a:ln>
          </p:spPr>
        </p:sp>
        <p:sp>
          <p:nvSpPr>
            <p:cNvPr id="5813" name="Google Shape;5813;p3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12" scaled="0"/>
            </a:gradFill>
            <a:ln>
              <a:noFill/>
            </a:ln>
          </p:spPr>
        </p:sp>
        <p:sp>
          <p:nvSpPr>
            <p:cNvPr id="5816" name="Google Shape;5816;p3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7" name="Google Shape;5817;p32"/>
            <p:cNvCxnSpPr/>
            <p:nvPr/>
          </p:nvCxnSpPr>
          <p:spPr>
            <a:xfrm>
              <a:off x="-4763" y="9525"/>
              <a:ext cx="0" cy="0"/>
            </a:xfrm>
            <a:prstGeom prst="straightConnector1">
              <a:avLst/>
            </a:prstGeom>
            <a:gradFill>
              <a:gsLst>
                <a:gs pos="0">
                  <a:schemeClr val="dk2"/>
                </a:gs>
                <a:gs pos="100000">
                  <a:srgbClr val="B3FFFF"/>
                </a:gs>
              </a:gsLst>
              <a:lin ang="5400012" scaled="0"/>
            </a:gradFill>
            <a:ln cap="flat" cmpd="sng" w="9525">
              <a:solidFill>
                <a:srgbClr val="FFFFFF"/>
              </a:solidFill>
              <a:prstDash val="solid"/>
              <a:miter lim="800000"/>
              <a:headEnd len="med" w="med" type="none"/>
              <a:tailEnd len="med" w="med" type="none"/>
            </a:ln>
          </p:spPr>
        </p:cxnSp>
        <p:sp>
          <p:nvSpPr>
            <p:cNvPr id="5818" name="Google Shape;5818;p3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dk2"/>
                </a:gs>
                <a:gs pos="100000">
                  <a:srgbClr val="B3FFFF"/>
                </a:gs>
              </a:gsLst>
              <a:lin ang="5400012" scaled="0"/>
            </a:gradFill>
            <a:ln>
              <a:noFill/>
            </a:ln>
          </p:spPr>
        </p:sp>
        <p:sp>
          <p:nvSpPr>
            <p:cNvPr id="5819" name="Google Shape;5819;p3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12" scaled="0"/>
            </a:gradFill>
            <a:ln>
              <a:noFill/>
            </a:ln>
          </p:spPr>
        </p:sp>
        <p:sp>
          <p:nvSpPr>
            <p:cNvPr id="5820" name="Google Shape;5820;p3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12" scaled="0"/>
            </a:gradFill>
            <a:ln>
              <a:noFill/>
            </a:ln>
          </p:spPr>
        </p:sp>
        <p:sp>
          <p:nvSpPr>
            <p:cNvPr id="5821" name="Google Shape;5821;p3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2"/>
            <p:cNvSpPr/>
            <p:nvPr/>
          </p:nvSpPr>
          <p:spPr>
            <a:xfrm>
              <a:off x="133350" y="4662488"/>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12" scaled="0"/>
            </a:gradFill>
            <a:ln>
              <a:noFill/>
            </a:ln>
          </p:spPr>
        </p:sp>
        <p:sp>
          <p:nvSpPr>
            <p:cNvPr id="5824" name="Google Shape;5824;p3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12" scaled="0"/>
            </a:gradFill>
            <a:ln>
              <a:noFill/>
            </a:ln>
          </p:spPr>
        </p:sp>
        <p:sp>
          <p:nvSpPr>
            <p:cNvPr id="5826" name="Google Shape;5826;p3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12" scaled="0"/>
            </a:gradFill>
            <a:ln>
              <a:noFill/>
            </a:ln>
          </p:spPr>
        </p:sp>
        <p:sp>
          <p:nvSpPr>
            <p:cNvPr id="5828" name="Google Shape;5828;p3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12" scaled="0"/>
            </a:gradFill>
            <a:ln>
              <a:noFill/>
            </a:ln>
          </p:spPr>
        </p:sp>
        <p:sp>
          <p:nvSpPr>
            <p:cNvPr id="5829" name="Google Shape;5829;p3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12" scaled="0"/>
            </a:gradFill>
            <a:ln>
              <a:noFill/>
            </a:ln>
          </p:spPr>
        </p:sp>
        <p:sp>
          <p:nvSpPr>
            <p:cNvPr id="5832" name="Google Shape;5832;p3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33" name="Google Shape;5833;p32"/>
          <p:cNvPicPr preferRelativeResize="0"/>
          <p:nvPr/>
        </p:nvPicPr>
        <p:blipFill rotWithShape="1">
          <a:blip r:embed="rId3">
            <a:alphaModFix/>
          </a:blip>
          <a:srcRect b="0" l="0" r="0" t="0"/>
          <a:stretch/>
        </p:blipFill>
        <p:spPr>
          <a:xfrm>
            <a:off x="1190" y="-2"/>
            <a:ext cx="4061525" cy="6858000"/>
          </a:xfrm>
          <a:prstGeom prst="rect">
            <a:avLst/>
          </a:prstGeom>
          <a:noFill/>
          <a:ln>
            <a:noFill/>
          </a:ln>
        </p:spPr>
      </p:pic>
      <p:sp>
        <p:nvSpPr>
          <p:cNvPr id="5834" name="Google Shape;5834;p32"/>
          <p:cNvSpPr/>
          <p:nvPr/>
        </p:nvSpPr>
        <p:spPr>
          <a:xfrm>
            <a:off x="0" y="1853"/>
            <a:ext cx="4055700" cy="6858000"/>
          </a:xfrm>
          <a:prstGeom prst="rect">
            <a:avLst/>
          </a:prstGeom>
          <a:blipFill rotWithShape="1">
            <a:blip r:embed="rId4">
              <a:alphaModFix/>
            </a:blip>
            <a:stretch>
              <a:fillRect b="0" l="0" r="0" t="0"/>
            </a:stretch>
          </a:blipFill>
          <a:ln>
            <a:noFill/>
          </a:ln>
          <a:effectLst>
            <a:outerShdw blurRad="76200" rotWithShape="0" algn="l" dist="38100">
              <a:srgbClr val="000000">
                <a:alpha val="3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5835" name="Google Shape;5835;p32"/>
          <p:cNvGrpSpPr/>
          <p:nvPr/>
        </p:nvGrpSpPr>
        <p:grpSpPr>
          <a:xfrm>
            <a:off x="1190" y="-9998"/>
            <a:ext cx="1220788" cy="6858001"/>
            <a:chOff x="-14288" y="0"/>
            <a:chExt cx="1220788" cy="6858001"/>
          </a:xfrm>
        </p:grpSpPr>
        <p:sp>
          <p:nvSpPr>
            <p:cNvPr id="5836" name="Google Shape;5836;p32"/>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5840" name="Google Shape;5840;p3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5842" name="Google Shape;5842;p3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843" name="Google Shape;5843;p3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5846" name="Google Shape;5846;p3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32"/>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5848" name="Google Shape;5848;p3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5849" name="Google Shape;5849;p3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5850" name="Google Shape;5850;p3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851" name="Google Shape;5851;p3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2"/>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5854" name="Google Shape;5854;p3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5856" name="Google Shape;5856;p3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5858" name="Google Shape;5858;p3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859" name="Google Shape;5859;p3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5862" name="Google Shape;5862;p3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63" name="Google Shape;5863;p32"/>
          <p:cNvPicPr preferRelativeResize="0"/>
          <p:nvPr/>
        </p:nvPicPr>
        <p:blipFill rotWithShape="1">
          <a:blip r:embed="rId3">
            <a:alphaModFix amt="30000"/>
          </a:blip>
          <a:srcRect b="0" l="0" r="0" t="0"/>
          <a:stretch/>
        </p:blipFill>
        <p:spPr>
          <a:xfrm>
            <a:off x="1190" y="-13238"/>
            <a:ext cx="4062720" cy="6858000"/>
          </a:xfrm>
          <a:prstGeom prst="rect">
            <a:avLst/>
          </a:prstGeom>
          <a:noFill/>
          <a:ln>
            <a:noFill/>
          </a:ln>
        </p:spPr>
      </p:pic>
      <p:sp>
        <p:nvSpPr>
          <p:cNvPr id="5864" name="Google Shape;5864;p32"/>
          <p:cNvSpPr txBox="1"/>
          <p:nvPr>
            <p:ph type="title"/>
          </p:nvPr>
        </p:nvSpPr>
        <p:spPr>
          <a:xfrm>
            <a:off x="853330" y="1134681"/>
            <a:ext cx="2743200" cy="425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mic Sans MS"/>
              <a:buNone/>
            </a:pPr>
            <a:r>
              <a:rPr b="1" lang="en-AU">
                <a:solidFill>
                  <a:srgbClr val="FFFFFF"/>
                </a:solidFill>
                <a:latin typeface="Comic Sans MS"/>
                <a:ea typeface="Comic Sans MS"/>
                <a:cs typeface="Comic Sans MS"/>
                <a:sym typeface="Comic Sans MS"/>
              </a:rPr>
              <a:t>TYPES OF MACHINE LEARNING SYSTEMS</a:t>
            </a:r>
            <a:br>
              <a:rPr lang="en-AU">
                <a:solidFill>
                  <a:srgbClr val="FFFFFF"/>
                </a:solidFill>
                <a:latin typeface="Comic Sans MS"/>
                <a:ea typeface="Comic Sans MS"/>
                <a:cs typeface="Comic Sans MS"/>
                <a:sym typeface="Comic Sans MS"/>
              </a:rPr>
            </a:br>
            <a:endParaRPr>
              <a:solidFill>
                <a:srgbClr val="FFFFFF"/>
              </a:solidFill>
              <a:latin typeface="Comic Sans MS"/>
              <a:ea typeface="Comic Sans MS"/>
              <a:cs typeface="Comic Sans MS"/>
              <a:sym typeface="Comic Sans MS"/>
            </a:endParaRPr>
          </a:p>
        </p:txBody>
      </p:sp>
      <p:sp>
        <p:nvSpPr>
          <p:cNvPr id="5865" name="Google Shape;5865;p32"/>
          <p:cNvSpPr txBox="1"/>
          <p:nvPr>
            <p:ph idx="11" type="ftr"/>
          </p:nvPr>
        </p:nvSpPr>
        <p:spPr>
          <a:xfrm>
            <a:off x="9515728" y="5954195"/>
            <a:ext cx="1784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rgbClr val="262626"/>
                </a:solidFill>
              </a:rPr>
              <a:t>PPT BY: MADHAV MISHRA</a:t>
            </a:r>
            <a:endParaRPr/>
          </a:p>
        </p:txBody>
      </p:sp>
      <p:grpSp>
        <p:nvGrpSpPr>
          <p:cNvPr id="5866" name="Google Shape;5866;p32"/>
          <p:cNvGrpSpPr/>
          <p:nvPr/>
        </p:nvGrpSpPr>
        <p:grpSpPr>
          <a:xfrm>
            <a:off x="4662189" y="1154303"/>
            <a:ext cx="6692700" cy="4215856"/>
            <a:chOff x="0" y="19621"/>
            <a:chExt cx="6692700" cy="4215856"/>
          </a:xfrm>
        </p:grpSpPr>
        <p:sp>
          <p:nvSpPr>
            <p:cNvPr id="5867" name="Google Shape;5867;p32"/>
            <p:cNvSpPr/>
            <p:nvPr/>
          </p:nvSpPr>
          <p:spPr>
            <a:xfrm>
              <a:off x="0" y="19621"/>
              <a:ext cx="6692700" cy="974100"/>
            </a:xfrm>
            <a:prstGeom prst="roundRect">
              <a:avLst>
                <a:gd fmla="val 16667" name="adj"/>
              </a:avLst>
            </a:prstGeom>
            <a:gradFill>
              <a:gsLst>
                <a:gs pos="0">
                  <a:srgbClr val="75AAD2"/>
                </a:gs>
                <a:gs pos="100000">
                  <a:srgbClr val="498DB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2"/>
            <p:cNvSpPr txBox="1"/>
            <p:nvPr/>
          </p:nvSpPr>
          <p:spPr>
            <a:xfrm>
              <a:off x="47548" y="67169"/>
              <a:ext cx="6597600" cy="879000"/>
            </a:xfrm>
            <a:prstGeom prst="rect">
              <a:avLst/>
            </a:prstGeom>
            <a:noFill/>
            <a:ln>
              <a:noFill/>
            </a:ln>
          </p:spPr>
          <p:txBody>
            <a:bodyPr anchorCtr="0" anchor="ctr" bIns="140950" lIns="140950" spcFirstLastPara="1" rIns="140950" wrap="square" tIns="140950">
              <a:noAutofit/>
            </a:bodyPr>
            <a:lstStyle/>
            <a:p>
              <a:pPr indent="0" lvl="0" marL="0" marR="0" rtl="0" algn="l">
                <a:lnSpc>
                  <a:spcPct val="90000"/>
                </a:lnSpc>
                <a:spcBef>
                  <a:spcPts val="0"/>
                </a:spcBef>
                <a:spcAft>
                  <a:spcPts val="0"/>
                </a:spcAft>
                <a:buClr>
                  <a:schemeClr val="lt1"/>
                </a:buClr>
                <a:buSzPts val="3700"/>
                <a:buFont typeface="Comic Sans MS"/>
                <a:buNone/>
              </a:pPr>
              <a:r>
                <a:rPr b="1" i="0" lang="en-AU" sz="3700" u="none" cap="none" strike="noStrike">
                  <a:solidFill>
                    <a:schemeClr val="lt1"/>
                  </a:solidFill>
                  <a:latin typeface="Comic Sans MS"/>
                  <a:ea typeface="Comic Sans MS"/>
                  <a:cs typeface="Comic Sans MS"/>
                  <a:sym typeface="Comic Sans MS"/>
                </a:rPr>
                <a:t>Supervised</a:t>
              </a:r>
              <a:endParaRPr b="0" i="0" sz="3700" u="none" cap="none" strike="noStrike">
                <a:solidFill>
                  <a:schemeClr val="lt1"/>
                </a:solidFill>
                <a:latin typeface="Comic Sans MS"/>
                <a:ea typeface="Comic Sans MS"/>
                <a:cs typeface="Comic Sans MS"/>
                <a:sym typeface="Comic Sans MS"/>
              </a:endParaRPr>
            </a:p>
          </p:txBody>
        </p:sp>
        <p:sp>
          <p:nvSpPr>
            <p:cNvPr id="5869" name="Google Shape;5869;p32"/>
            <p:cNvSpPr/>
            <p:nvPr/>
          </p:nvSpPr>
          <p:spPr>
            <a:xfrm>
              <a:off x="0" y="1100207"/>
              <a:ext cx="6692700" cy="974100"/>
            </a:xfrm>
            <a:prstGeom prst="roundRect">
              <a:avLst>
                <a:gd fmla="val 16667" name="adj"/>
              </a:avLst>
            </a:prstGeom>
            <a:gradFill>
              <a:gsLst>
                <a:gs pos="0">
                  <a:srgbClr val="80C6CC"/>
                </a:gs>
                <a:gs pos="100000">
                  <a:srgbClr val="56ADB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2"/>
            <p:cNvSpPr txBox="1"/>
            <p:nvPr/>
          </p:nvSpPr>
          <p:spPr>
            <a:xfrm>
              <a:off x="47548" y="1147755"/>
              <a:ext cx="6597600" cy="879000"/>
            </a:xfrm>
            <a:prstGeom prst="rect">
              <a:avLst/>
            </a:prstGeom>
            <a:noFill/>
            <a:ln>
              <a:noFill/>
            </a:ln>
          </p:spPr>
          <p:txBody>
            <a:bodyPr anchorCtr="0" anchor="ctr" bIns="140950" lIns="140950" spcFirstLastPara="1" rIns="140950" wrap="square" tIns="140950">
              <a:noAutofit/>
            </a:bodyPr>
            <a:lstStyle/>
            <a:p>
              <a:pPr indent="0" lvl="0" marL="0" marR="0" rtl="0" algn="l">
                <a:lnSpc>
                  <a:spcPct val="90000"/>
                </a:lnSpc>
                <a:spcBef>
                  <a:spcPts val="0"/>
                </a:spcBef>
                <a:spcAft>
                  <a:spcPts val="0"/>
                </a:spcAft>
                <a:buClr>
                  <a:schemeClr val="lt1"/>
                </a:buClr>
                <a:buSzPts val="3700"/>
                <a:buFont typeface="Comic Sans MS"/>
                <a:buNone/>
              </a:pPr>
              <a:r>
                <a:rPr b="1" i="0" lang="en-AU" sz="3700" u="none" cap="none" strike="noStrike">
                  <a:solidFill>
                    <a:schemeClr val="lt1"/>
                  </a:solidFill>
                  <a:latin typeface="Comic Sans MS"/>
                  <a:ea typeface="Comic Sans MS"/>
                  <a:cs typeface="Comic Sans MS"/>
                  <a:sym typeface="Comic Sans MS"/>
                </a:rPr>
                <a:t>Unsupervised</a:t>
              </a:r>
              <a:endParaRPr b="0" i="0" sz="3700" u="none" cap="none" strike="noStrike">
                <a:solidFill>
                  <a:schemeClr val="lt1"/>
                </a:solidFill>
                <a:latin typeface="Comic Sans MS"/>
                <a:ea typeface="Comic Sans MS"/>
                <a:cs typeface="Comic Sans MS"/>
                <a:sym typeface="Comic Sans MS"/>
              </a:endParaRPr>
            </a:p>
          </p:txBody>
        </p:sp>
        <p:sp>
          <p:nvSpPr>
            <p:cNvPr id="5871" name="Google Shape;5871;p32"/>
            <p:cNvSpPr/>
            <p:nvPr/>
          </p:nvSpPr>
          <p:spPr>
            <a:xfrm>
              <a:off x="0" y="2180792"/>
              <a:ext cx="6692700" cy="974100"/>
            </a:xfrm>
            <a:prstGeom prst="roundRect">
              <a:avLst>
                <a:gd fmla="val 16667" name="adj"/>
              </a:avLst>
            </a:prstGeom>
            <a:gradFill>
              <a:gsLst>
                <a:gs pos="0">
                  <a:srgbClr val="8BCBBD"/>
                </a:gs>
                <a:gs pos="100000">
                  <a:srgbClr val="64B2A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2"/>
            <p:cNvSpPr txBox="1"/>
            <p:nvPr/>
          </p:nvSpPr>
          <p:spPr>
            <a:xfrm>
              <a:off x="47548" y="2228340"/>
              <a:ext cx="6597600" cy="879000"/>
            </a:xfrm>
            <a:prstGeom prst="rect">
              <a:avLst/>
            </a:prstGeom>
            <a:noFill/>
            <a:ln>
              <a:noFill/>
            </a:ln>
          </p:spPr>
          <p:txBody>
            <a:bodyPr anchorCtr="0" anchor="ctr" bIns="140950" lIns="140950" spcFirstLastPara="1" rIns="140950" wrap="square" tIns="140950">
              <a:noAutofit/>
            </a:bodyPr>
            <a:lstStyle/>
            <a:p>
              <a:pPr indent="0" lvl="0" marL="0" marR="0" rtl="0" algn="l">
                <a:lnSpc>
                  <a:spcPct val="90000"/>
                </a:lnSpc>
                <a:spcBef>
                  <a:spcPts val="0"/>
                </a:spcBef>
                <a:spcAft>
                  <a:spcPts val="0"/>
                </a:spcAft>
                <a:buClr>
                  <a:schemeClr val="lt1"/>
                </a:buClr>
                <a:buSzPts val="3700"/>
                <a:buFont typeface="Comic Sans MS"/>
                <a:buNone/>
              </a:pPr>
              <a:r>
                <a:rPr b="1" i="0" lang="en-AU" sz="3700" u="none" cap="none" strike="noStrike">
                  <a:solidFill>
                    <a:schemeClr val="lt1"/>
                  </a:solidFill>
                  <a:latin typeface="Comic Sans MS"/>
                  <a:ea typeface="Comic Sans MS"/>
                  <a:cs typeface="Comic Sans MS"/>
                  <a:sym typeface="Comic Sans MS"/>
                </a:rPr>
                <a:t>Semi Supervised</a:t>
              </a:r>
              <a:endParaRPr b="0" i="0" sz="3700" u="none" cap="none" strike="noStrike">
                <a:solidFill>
                  <a:schemeClr val="lt1"/>
                </a:solidFill>
                <a:latin typeface="Comic Sans MS"/>
                <a:ea typeface="Comic Sans MS"/>
                <a:cs typeface="Comic Sans MS"/>
                <a:sym typeface="Comic Sans MS"/>
              </a:endParaRPr>
            </a:p>
          </p:txBody>
        </p:sp>
        <p:sp>
          <p:nvSpPr>
            <p:cNvPr id="5873" name="Google Shape;5873;p32"/>
            <p:cNvSpPr/>
            <p:nvPr/>
          </p:nvSpPr>
          <p:spPr>
            <a:xfrm>
              <a:off x="0" y="3261377"/>
              <a:ext cx="6692700" cy="974100"/>
            </a:xfrm>
            <a:prstGeom prst="roundRect">
              <a:avLst>
                <a:gd fmla="val 16667" name="adj"/>
              </a:avLst>
            </a:prstGeom>
            <a:gradFill>
              <a:gsLst>
                <a:gs pos="0">
                  <a:srgbClr val="95C9B0"/>
                </a:gs>
                <a:gs pos="100000">
                  <a:srgbClr val="70B08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2"/>
            <p:cNvSpPr txBox="1"/>
            <p:nvPr/>
          </p:nvSpPr>
          <p:spPr>
            <a:xfrm>
              <a:off x="47548" y="3308925"/>
              <a:ext cx="6597600" cy="879000"/>
            </a:xfrm>
            <a:prstGeom prst="rect">
              <a:avLst/>
            </a:prstGeom>
            <a:noFill/>
            <a:ln>
              <a:noFill/>
            </a:ln>
          </p:spPr>
          <p:txBody>
            <a:bodyPr anchorCtr="0" anchor="ctr" bIns="140950" lIns="140950" spcFirstLastPara="1" rIns="140950" wrap="square" tIns="140950">
              <a:noAutofit/>
            </a:bodyPr>
            <a:lstStyle/>
            <a:p>
              <a:pPr indent="0" lvl="0" marL="0" marR="0" rtl="0" algn="l">
                <a:lnSpc>
                  <a:spcPct val="90000"/>
                </a:lnSpc>
                <a:spcBef>
                  <a:spcPts val="0"/>
                </a:spcBef>
                <a:spcAft>
                  <a:spcPts val="0"/>
                </a:spcAft>
                <a:buClr>
                  <a:schemeClr val="lt1"/>
                </a:buClr>
                <a:buSzPts val="3700"/>
                <a:buFont typeface="Comic Sans MS"/>
                <a:buNone/>
              </a:pPr>
              <a:r>
                <a:rPr b="1" i="0" lang="en-AU" sz="3700" u="none" cap="none" strike="noStrike">
                  <a:solidFill>
                    <a:schemeClr val="lt1"/>
                  </a:solidFill>
                  <a:latin typeface="Comic Sans MS"/>
                  <a:ea typeface="Comic Sans MS"/>
                  <a:cs typeface="Comic Sans MS"/>
                  <a:sym typeface="Comic Sans MS"/>
                </a:rPr>
                <a:t>Reinforcement Learning</a:t>
              </a:r>
              <a:endParaRPr b="0" i="0" sz="3700" u="none" cap="none" strike="noStrike">
                <a:solidFill>
                  <a:schemeClr val="lt1"/>
                </a:solidFill>
                <a:latin typeface="Comic Sans MS"/>
                <a:ea typeface="Comic Sans MS"/>
                <a:cs typeface="Comic Sans MS"/>
                <a:sym typeface="Comic Sans M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8" name="Shape 5878"/>
        <p:cNvGrpSpPr/>
        <p:nvPr/>
      </p:nvGrpSpPr>
      <p:grpSpPr>
        <a:xfrm>
          <a:off x="0" y="0"/>
          <a:ext cx="0" cy="0"/>
          <a:chOff x="0" y="0"/>
          <a:chExt cx="0" cy="0"/>
        </a:xfrm>
      </p:grpSpPr>
      <p:sp>
        <p:nvSpPr>
          <p:cNvPr id="5879" name="Google Shape;5879;p33"/>
          <p:cNvSpPr txBox="1"/>
          <p:nvPr>
            <p:ph type="title"/>
          </p:nvPr>
        </p:nvSpPr>
        <p:spPr>
          <a:xfrm>
            <a:off x="1235681" y="53419"/>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mic Sans MS"/>
              <a:buNone/>
            </a:pPr>
            <a:r>
              <a:rPr b="1" lang="en-AU" sz="3200">
                <a:latin typeface="Comic Sans MS"/>
                <a:ea typeface="Comic Sans MS"/>
                <a:cs typeface="Comic Sans MS"/>
                <a:sym typeface="Comic Sans MS"/>
              </a:rPr>
              <a:t>SUPERVISED LEARNING</a:t>
            </a:r>
            <a:br>
              <a:rPr lang="en-AU"/>
            </a:br>
            <a:endParaRPr/>
          </a:p>
        </p:txBody>
      </p:sp>
      <p:sp>
        <p:nvSpPr>
          <p:cNvPr id="5880" name="Google Shape;5880;p33"/>
          <p:cNvSpPr txBox="1"/>
          <p:nvPr>
            <p:ph idx="1" type="body"/>
          </p:nvPr>
        </p:nvSpPr>
        <p:spPr>
          <a:xfrm>
            <a:off x="1141412" y="1131216"/>
            <a:ext cx="9906000" cy="49869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20000"/>
              </a:lnSpc>
              <a:spcBef>
                <a:spcPts val="0"/>
              </a:spcBef>
              <a:spcAft>
                <a:spcPts val="0"/>
              </a:spcAft>
              <a:buClr>
                <a:schemeClr val="dk1"/>
              </a:buClr>
              <a:buSzPct val="125000"/>
              <a:buChar char="•"/>
            </a:pPr>
            <a:r>
              <a:rPr lang="en-AU">
                <a:solidFill>
                  <a:schemeClr val="dk1"/>
                </a:solidFill>
                <a:highlight>
                  <a:srgbClr val="FFFF00"/>
                </a:highlight>
                <a:latin typeface="Comic Sans MS"/>
                <a:ea typeface="Comic Sans MS"/>
                <a:cs typeface="Comic Sans MS"/>
                <a:sym typeface="Comic Sans MS"/>
              </a:rPr>
              <a:t>In supervised learning, </a:t>
            </a:r>
            <a:r>
              <a:rPr b="1" lang="en-AU" u="sng">
                <a:solidFill>
                  <a:schemeClr val="dk1"/>
                </a:solidFill>
                <a:highlight>
                  <a:srgbClr val="FFFF00"/>
                </a:highlight>
                <a:latin typeface="Comic Sans MS"/>
                <a:ea typeface="Comic Sans MS"/>
                <a:cs typeface="Comic Sans MS"/>
                <a:sym typeface="Comic Sans MS"/>
              </a:rPr>
              <a:t>the training data you feed to the algorithm includes the desired solutions</a:t>
            </a:r>
            <a:r>
              <a:rPr lang="en-AU">
                <a:solidFill>
                  <a:schemeClr val="dk1"/>
                </a:solidFill>
                <a:highlight>
                  <a:srgbClr val="FFFF00"/>
                </a:highlight>
                <a:latin typeface="Comic Sans MS"/>
                <a:ea typeface="Comic Sans MS"/>
                <a:cs typeface="Comic Sans MS"/>
                <a:sym typeface="Comic Sans MS"/>
              </a:rPr>
              <a:t>. i.e. (</a:t>
            </a:r>
            <a:r>
              <a:rPr b="1" lang="en-AU">
                <a:solidFill>
                  <a:schemeClr val="dk1"/>
                </a:solidFill>
                <a:highlight>
                  <a:srgbClr val="FFFF00"/>
                </a:highlight>
                <a:latin typeface="Comic Sans MS"/>
                <a:ea typeface="Comic Sans MS"/>
                <a:cs typeface="Comic Sans MS"/>
                <a:sym typeface="Comic Sans MS"/>
              </a:rPr>
              <a:t>The system tries to learn with a Learner</a:t>
            </a:r>
            <a:r>
              <a:rPr lang="en-AU">
                <a:solidFill>
                  <a:schemeClr val="dk1"/>
                </a:solidFill>
                <a:highlight>
                  <a:srgbClr val="FFFF00"/>
                </a:highlight>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In this type of learning we train our machine with the labelled dataset and then our machine predicts and provide us the labels for the new set of data.</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The most important </a:t>
            </a:r>
            <a:r>
              <a:rPr b="1" lang="en-AU">
                <a:solidFill>
                  <a:srgbClr val="0C0C0C"/>
                </a:solidFill>
                <a:latin typeface="Comic Sans MS"/>
                <a:ea typeface="Comic Sans MS"/>
                <a:cs typeface="Comic Sans MS"/>
                <a:sym typeface="Comic Sans MS"/>
              </a:rPr>
              <a:t>Supervised Learning Algorithms:</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Linear Regression</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Logistic Regression</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Support Vector Machines (SVM)</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Decision Trees and Random Forests</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k-Nearest Neighbours</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Neural networks</a:t>
            </a:r>
            <a:endParaRPr/>
          </a:p>
          <a:p>
            <a:pPr indent="-66675"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p:txBody>
      </p:sp>
      <p:sp>
        <p:nvSpPr>
          <p:cNvPr id="5881" name="Google Shape;5881;p33"/>
          <p:cNvSpPr txBox="1"/>
          <p:nvPr>
            <p:ph idx="11" type="ftr"/>
          </p:nvPr>
        </p:nvSpPr>
        <p:spPr>
          <a:xfrm>
            <a:off x="8956232" y="6117996"/>
            <a:ext cx="1818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5" name="Shape 5885"/>
        <p:cNvGrpSpPr/>
        <p:nvPr/>
      </p:nvGrpSpPr>
      <p:grpSpPr>
        <a:xfrm>
          <a:off x="0" y="0"/>
          <a:ext cx="0" cy="0"/>
          <a:chOff x="0" y="0"/>
          <a:chExt cx="0" cy="0"/>
        </a:xfrm>
      </p:grpSpPr>
      <p:sp>
        <p:nvSpPr>
          <p:cNvPr id="5886" name="Google Shape;5886;p34"/>
          <p:cNvSpPr txBox="1"/>
          <p:nvPr>
            <p:ph type="title"/>
          </p:nvPr>
        </p:nvSpPr>
        <p:spPr>
          <a:xfrm>
            <a:off x="1320522" y="298516"/>
            <a:ext cx="9906000" cy="68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omic Sans MS"/>
              <a:buNone/>
            </a:pPr>
            <a:r>
              <a:rPr b="1" lang="en-AU">
                <a:latin typeface="Comic Sans MS"/>
                <a:ea typeface="Comic Sans MS"/>
                <a:cs typeface="Comic Sans MS"/>
                <a:sym typeface="Comic Sans MS"/>
              </a:rPr>
              <a:t>UNSUPERVISED LEARNING</a:t>
            </a:r>
            <a:br>
              <a:rPr lang="en-AU">
                <a:latin typeface="Comic Sans MS"/>
                <a:ea typeface="Comic Sans MS"/>
                <a:cs typeface="Comic Sans MS"/>
                <a:sym typeface="Comic Sans MS"/>
              </a:rPr>
            </a:br>
            <a:endParaRPr>
              <a:latin typeface="Comic Sans MS"/>
              <a:ea typeface="Comic Sans MS"/>
              <a:cs typeface="Comic Sans MS"/>
              <a:sym typeface="Comic Sans MS"/>
            </a:endParaRPr>
          </a:p>
        </p:txBody>
      </p:sp>
      <p:sp>
        <p:nvSpPr>
          <p:cNvPr id="5887" name="Google Shape;5887;p34"/>
          <p:cNvSpPr txBox="1"/>
          <p:nvPr>
            <p:ph idx="1" type="body"/>
          </p:nvPr>
        </p:nvSpPr>
        <p:spPr>
          <a:xfrm>
            <a:off x="1141412" y="848412"/>
            <a:ext cx="9906000" cy="52695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25000"/>
              <a:buChar char="•"/>
            </a:pPr>
            <a:r>
              <a:rPr lang="en-AU">
                <a:latin typeface="Comic Sans MS"/>
                <a:ea typeface="Comic Sans MS"/>
                <a:cs typeface="Comic Sans MS"/>
                <a:sym typeface="Comic Sans MS"/>
              </a:rPr>
              <a:t>In unsupervised learning, as you might guess, the training data is unlabelled i.e. (</a:t>
            </a:r>
            <a:r>
              <a:rPr b="1" lang="en-AU">
                <a:latin typeface="Comic Sans MS"/>
                <a:ea typeface="Comic Sans MS"/>
                <a:cs typeface="Comic Sans MS"/>
                <a:sym typeface="Comic Sans MS"/>
              </a:rPr>
              <a:t>The system tries to learn without a Learner</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In unsupervised learning algorithm, we provide the unlabelled dataset to our machine and it tries to analyze and find patterns within the dataset.</a:t>
            </a:r>
            <a:endParaRPr/>
          </a:p>
          <a:p>
            <a:pPr indent="-228600" lvl="0" marL="228600" rtl="0" algn="l">
              <a:lnSpc>
                <a:spcPct val="120000"/>
              </a:lnSpc>
              <a:spcBef>
                <a:spcPts val="1000"/>
              </a:spcBef>
              <a:spcAft>
                <a:spcPts val="0"/>
              </a:spcAft>
              <a:buClr>
                <a:schemeClr val="lt1"/>
              </a:buClr>
              <a:buSzPct val="125000"/>
              <a:buChar char="•"/>
            </a:pPr>
            <a:r>
              <a:rPr b="1" lang="en-AU">
                <a:latin typeface="Comic Sans MS"/>
                <a:ea typeface="Comic Sans MS"/>
                <a:cs typeface="Comic Sans MS"/>
                <a:sym typeface="Comic Sans MS"/>
              </a:rPr>
              <a:t>Example:</a:t>
            </a:r>
            <a:r>
              <a:rPr lang="en-AU">
                <a:latin typeface="Comic Sans MS"/>
                <a:ea typeface="Comic Sans MS"/>
                <a:cs typeface="Comic Sans MS"/>
                <a:sym typeface="Comic Sans MS"/>
              </a:rPr>
              <a:t> Segment online shoppers into clusters that exhibit similar</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The most important </a:t>
            </a:r>
            <a:r>
              <a:rPr b="1" lang="en-AU">
                <a:solidFill>
                  <a:srgbClr val="0C0C0C"/>
                </a:solidFill>
                <a:latin typeface="Comic Sans MS"/>
                <a:ea typeface="Comic Sans MS"/>
                <a:cs typeface="Comic Sans MS"/>
                <a:sym typeface="Comic Sans MS"/>
              </a:rPr>
              <a:t>Unsupervised learning algorithms</a:t>
            </a:r>
            <a:r>
              <a:rPr lang="en-AU">
                <a:latin typeface="Comic Sans MS"/>
                <a:ea typeface="Comic Sans MS"/>
                <a:cs typeface="Comic Sans MS"/>
                <a:sym typeface="Comic Sans MS"/>
              </a:rPr>
              <a:t> are:</a:t>
            </a:r>
            <a:endParaRPr/>
          </a:p>
          <a:p>
            <a:pPr indent="-228600" lvl="0" marL="228600" rtl="0" algn="l">
              <a:lnSpc>
                <a:spcPct val="120000"/>
              </a:lnSpc>
              <a:spcBef>
                <a:spcPts val="1000"/>
              </a:spcBef>
              <a:spcAft>
                <a:spcPts val="0"/>
              </a:spcAft>
              <a:buClr>
                <a:schemeClr val="lt1"/>
              </a:buClr>
              <a:buSzPct val="125000"/>
              <a:buChar char="•"/>
            </a:pPr>
            <a:r>
              <a:rPr b="1" lang="en-AU">
                <a:latin typeface="Comic Sans MS"/>
                <a:ea typeface="Comic Sans MS"/>
                <a:cs typeface="Comic Sans MS"/>
                <a:sym typeface="Comic Sans MS"/>
              </a:rPr>
              <a:t>Clustering</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k-Means</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 Hierarchical Cluster Analysis (HCA)</a:t>
            </a:r>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p:txBody>
      </p:sp>
      <p:sp>
        <p:nvSpPr>
          <p:cNvPr id="5888" name="Google Shape;5888;p34"/>
          <p:cNvSpPr txBox="1"/>
          <p:nvPr>
            <p:ph idx="11" type="ftr"/>
          </p:nvPr>
        </p:nvSpPr>
        <p:spPr>
          <a:xfrm>
            <a:off x="8956232" y="6117996"/>
            <a:ext cx="1818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2" name="Shape 5892"/>
        <p:cNvGrpSpPr/>
        <p:nvPr/>
      </p:nvGrpSpPr>
      <p:grpSpPr>
        <a:xfrm>
          <a:off x="0" y="0"/>
          <a:ext cx="0" cy="0"/>
          <a:chOff x="0" y="0"/>
          <a:chExt cx="0" cy="0"/>
        </a:xfrm>
      </p:grpSpPr>
      <p:sp>
        <p:nvSpPr>
          <p:cNvPr id="5893" name="Google Shape;5893;p35"/>
          <p:cNvSpPr txBox="1"/>
          <p:nvPr>
            <p:ph idx="11" type="ftr"/>
          </p:nvPr>
        </p:nvSpPr>
        <p:spPr>
          <a:xfrm>
            <a:off x="9257088" y="6115050"/>
            <a:ext cx="1790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sp>
        <p:nvSpPr>
          <p:cNvPr id="5894" name="Google Shape;5894;p35"/>
          <p:cNvSpPr txBox="1"/>
          <p:nvPr>
            <p:ph idx="1" type="body"/>
          </p:nvPr>
        </p:nvSpPr>
        <p:spPr>
          <a:xfrm>
            <a:off x="1141413" y="377825"/>
            <a:ext cx="9906000" cy="54135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25000"/>
              <a:buChar char="•"/>
            </a:pPr>
            <a:r>
              <a:rPr b="1" lang="en-AU">
                <a:latin typeface="Comic Sans MS"/>
                <a:ea typeface="Comic Sans MS"/>
                <a:cs typeface="Comic Sans MS"/>
                <a:sym typeface="Comic Sans MS"/>
              </a:rPr>
              <a:t>Semi Supervised Learning</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Algorithms that can deal with partially labelled training data (Supervised) &amp; a lot of unlabelled data (Unsupervised). I.e. </a:t>
            </a:r>
            <a:r>
              <a:rPr b="1" lang="en-AU">
                <a:solidFill>
                  <a:srgbClr val="0C0C0C"/>
                </a:solidFill>
                <a:latin typeface="Comic Sans MS"/>
                <a:ea typeface="Comic Sans MS"/>
                <a:cs typeface="Comic Sans MS"/>
                <a:sym typeface="Comic Sans MS"/>
              </a:rPr>
              <a:t>Combination of Supervised learning and Unsupervised learning</a:t>
            </a:r>
            <a:r>
              <a:rPr lang="en-AU">
                <a:latin typeface="Comic Sans MS"/>
                <a:ea typeface="Comic Sans MS"/>
                <a:cs typeface="Comic Sans MS"/>
                <a:sym typeface="Comic Sans MS"/>
              </a:rPr>
              <a:t>. This is called semi supervised learning.</a:t>
            </a:r>
            <a:endParaRPr/>
          </a:p>
          <a:p>
            <a:pPr indent="-52387"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lt1"/>
              </a:buClr>
              <a:buSzPct val="125000"/>
              <a:buChar char="•"/>
            </a:pPr>
            <a:r>
              <a:rPr b="1" lang="en-AU">
                <a:latin typeface="Comic Sans MS"/>
                <a:ea typeface="Comic Sans MS"/>
                <a:cs typeface="Comic Sans MS"/>
                <a:sym typeface="Comic Sans MS"/>
              </a:rPr>
              <a:t>Reinforcement Learning</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Reinforcement Learning is a type of Machine Learning, and thereby also a branch of Artificial Intelligence. It allows machines and software agents which can observe the environment, select and perform actions, and get rewards</a:t>
            </a:r>
            <a:r>
              <a:rPr i="1" lang="en-AU">
                <a:latin typeface="Comic Sans MS"/>
                <a:ea typeface="Comic Sans MS"/>
                <a:cs typeface="Comic Sans MS"/>
                <a:sym typeface="Comic Sans MS"/>
              </a:rPr>
              <a:t> </a:t>
            </a:r>
            <a:r>
              <a:rPr lang="en-AU">
                <a:latin typeface="Comic Sans MS"/>
                <a:ea typeface="Comic Sans MS"/>
                <a:cs typeface="Comic Sans MS"/>
                <a:sym typeface="Comic Sans MS"/>
              </a:rPr>
              <a:t>in return (or </a:t>
            </a:r>
            <a:r>
              <a:rPr b="1" lang="en-AU">
                <a:solidFill>
                  <a:srgbClr val="0C0C0C"/>
                </a:solidFill>
                <a:latin typeface="Comic Sans MS"/>
                <a:ea typeface="Comic Sans MS"/>
                <a:cs typeface="Comic Sans MS"/>
                <a:sym typeface="Comic Sans MS"/>
              </a:rPr>
              <a:t>penalties</a:t>
            </a:r>
            <a:r>
              <a:rPr b="1" i="1" lang="en-AU">
                <a:solidFill>
                  <a:srgbClr val="0C0C0C"/>
                </a:solidFill>
                <a:latin typeface="Comic Sans MS"/>
                <a:ea typeface="Comic Sans MS"/>
                <a:cs typeface="Comic Sans MS"/>
                <a:sym typeface="Comic Sans MS"/>
              </a:rPr>
              <a:t> </a:t>
            </a:r>
            <a:r>
              <a:rPr b="1" lang="en-AU">
                <a:solidFill>
                  <a:srgbClr val="0C0C0C"/>
                </a:solidFill>
                <a:latin typeface="Comic Sans MS"/>
                <a:ea typeface="Comic Sans MS"/>
                <a:cs typeface="Comic Sans MS"/>
                <a:sym typeface="Comic Sans MS"/>
              </a:rPr>
              <a:t>in the form of negative rewards</a:t>
            </a:r>
            <a:r>
              <a:rPr lang="en-AU">
                <a:latin typeface="Comic Sans MS"/>
                <a:ea typeface="Comic Sans MS"/>
                <a:cs typeface="Comic Sans MS"/>
                <a:sym typeface="Comic Sans MS"/>
              </a:rPr>
              <a:t>).</a:t>
            </a:r>
            <a:endParaRPr/>
          </a:p>
          <a:p>
            <a:pPr indent="-52387"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98" name="Shape 5898"/>
        <p:cNvGrpSpPr/>
        <p:nvPr/>
      </p:nvGrpSpPr>
      <p:grpSpPr>
        <a:xfrm>
          <a:off x="0" y="0"/>
          <a:ext cx="0" cy="0"/>
          <a:chOff x="0" y="0"/>
          <a:chExt cx="0" cy="0"/>
        </a:xfrm>
      </p:grpSpPr>
      <p:pic>
        <p:nvPicPr>
          <p:cNvPr id="5899" name="Google Shape;5899;p36"/>
          <p:cNvPicPr preferRelativeResize="0"/>
          <p:nvPr/>
        </p:nvPicPr>
        <p:blipFill rotWithShape="1">
          <a:blip r:embed="rId3">
            <a:alphaModFix amt="30000"/>
          </a:blip>
          <a:srcRect b="0" l="0" r="0" t="0"/>
          <a:stretch/>
        </p:blipFill>
        <p:spPr>
          <a:xfrm>
            <a:off x="0" y="0"/>
            <a:ext cx="12192005" cy="6858000"/>
          </a:xfrm>
          <a:prstGeom prst="rect">
            <a:avLst/>
          </a:prstGeom>
          <a:noFill/>
          <a:ln>
            <a:noFill/>
          </a:ln>
        </p:spPr>
      </p:pic>
      <p:grpSp>
        <p:nvGrpSpPr>
          <p:cNvPr id="5900" name="Google Shape;5900;p36"/>
          <p:cNvGrpSpPr/>
          <p:nvPr/>
        </p:nvGrpSpPr>
        <p:grpSpPr>
          <a:xfrm>
            <a:off x="-14288" y="0"/>
            <a:ext cx="12053888" cy="6858001"/>
            <a:chOff x="-14288" y="0"/>
            <a:chExt cx="12053888" cy="6858001"/>
          </a:xfrm>
        </p:grpSpPr>
        <p:grpSp>
          <p:nvGrpSpPr>
            <p:cNvPr id="5901" name="Google Shape;5901;p36"/>
            <p:cNvGrpSpPr/>
            <p:nvPr/>
          </p:nvGrpSpPr>
          <p:grpSpPr>
            <a:xfrm>
              <a:off x="-14288" y="0"/>
              <a:ext cx="1220788" cy="6858001"/>
              <a:chOff x="-14288" y="0"/>
              <a:chExt cx="1220788" cy="6858001"/>
            </a:xfrm>
          </p:grpSpPr>
          <p:sp>
            <p:nvSpPr>
              <p:cNvPr id="5902" name="Google Shape;5902;p36"/>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5906" name="Google Shape;5906;p3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5908" name="Google Shape;5908;p3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909" name="Google Shape;5909;p3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5912" name="Google Shape;5912;p3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3" name="Google Shape;5913;p36"/>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5914" name="Google Shape;5914;p3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5915" name="Google Shape;5915;p3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5916" name="Google Shape;5916;p3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917" name="Google Shape;5917;p3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6"/>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5920" name="Google Shape;5920;p3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5922" name="Google Shape;5922;p3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5924" name="Google Shape;5924;p3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925" name="Google Shape;5925;p3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5928" name="Google Shape;5928;p3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36"/>
            <p:cNvGrpSpPr/>
            <p:nvPr/>
          </p:nvGrpSpPr>
          <p:grpSpPr>
            <a:xfrm>
              <a:off x="11364912" y="0"/>
              <a:ext cx="674688" cy="6848476"/>
              <a:chOff x="11364912" y="0"/>
              <a:chExt cx="674688" cy="6848476"/>
            </a:xfrm>
          </p:grpSpPr>
          <p:sp>
            <p:nvSpPr>
              <p:cNvPr id="5930" name="Google Shape;5930;p3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12" scaled="0"/>
              </a:gradFill>
              <a:ln>
                <a:noFill/>
              </a:ln>
            </p:spPr>
          </p:sp>
          <p:sp>
            <p:nvSpPr>
              <p:cNvPr id="5931" name="Google Shape;5931;p3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12" scaled="0"/>
              </a:gradFill>
              <a:ln>
                <a:noFill/>
              </a:ln>
            </p:spPr>
          </p:sp>
          <p:sp>
            <p:nvSpPr>
              <p:cNvPr id="5934" name="Google Shape;5934;p3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12" scaled="0"/>
              </a:gradFill>
              <a:ln>
                <a:noFill/>
              </a:ln>
            </p:spPr>
          </p:sp>
          <p:sp>
            <p:nvSpPr>
              <p:cNvPr id="5936" name="Google Shape;5936;p3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12" scaled="0"/>
              </a:gradFill>
              <a:ln>
                <a:noFill/>
              </a:ln>
            </p:spPr>
          </p:sp>
          <p:sp>
            <p:nvSpPr>
              <p:cNvPr id="5938" name="Google Shape;5938;p3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6"/>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0" name="Google Shape;5940;p36"/>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5941" name="Google Shape;5941;p36"/>
          <p:cNvGrpSpPr/>
          <p:nvPr/>
        </p:nvGrpSpPr>
        <p:grpSpPr>
          <a:xfrm>
            <a:off x="-14288" y="0"/>
            <a:ext cx="1220788" cy="6858001"/>
            <a:chOff x="-14288" y="0"/>
            <a:chExt cx="1220788" cy="6858001"/>
          </a:xfrm>
        </p:grpSpPr>
        <p:sp>
          <p:nvSpPr>
            <p:cNvPr id="5942" name="Google Shape;5942;p36"/>
            <p:cNvSpPr/>
            <p:nvPr/>
          </p:nvSpPr>
          <p:spPr>
            <a:xfrm>
              <a:off x="114300" y="4763"/>
              <a:ext cx="23700" cy="2181300"/>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rgbClr val="3B95DE">
                <a:alpha val="60000"/>
              </a:srgbClr>
            </a:solidFill>
            <a:ln>
              <a:noFill/>
            </a:ln>
          </p:spPr>
        </p:sp>
        <p:sp>
          <p:nvSpPr>
            <p:cNvPr id="5946" name="Google Shape;5946;p3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rgbClr val="3B95DE">
                <a:alpha val="60000"/>
              </a:srgbClr>
            </a:solidFill>
            <a:ln>
              <a:noFill/>
            </a:ln>
          </p:spPr>
        </p:sp>
        <p:sp>
          <p:nvSpPr>
            <p:cNvPr id="5948" name="Google Shape;5948;p3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5949" name="Google Shape;5949;p3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rgbClr val="3B95DE">
                <a:alpha val="60000"/>
              </a:srgbClr>
            </a:solidFill>
            <a:ln>
              <a:noFill/>
            </a:ln>
          </p:spPr>
        </p:sp>
        <p:sp>
          <p:nvSpPr>
            <p:cNvPr id="5952" name="Google Shape;5952;p3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3" name="Google Shape;5953;p36"/>
            <p:cNvCxnSpPr/>
            <p:nvPr/>
          </p:nvCxnSpPr>
          <p:spPr>
            <a:xfrm>
              <a:off x="-4763" y="9525"/>
              <a:ext cx="0" cy="0"/>
            </a:xfrm>
            <a:prstGeom prst="straightConnector1">
              <a:avLst/>
            </a:prstGeom>
            <a:solidFill>
              <a:srgbClr val="3B95DE">
                <a:alpha val="60000"/>
              </a:srgbClr>
            </a:solidFill>
            <a:ln cap="flat" cmpd="sng" w="9525">
              <a:solidFill>
                <a:srgbClr val="FFFFFF"/>
              </a:solidFill>
              <a:prstDash val="solid"/>
              <a:miter lim="800000"/>
              <a:headEnd len="med" w="med" type="none"/>
              <a:tailEnd len="med" w="med" type="none"/>
            </a:ln>
          </p:spPr>
        </p:cxnSp>
        <p:sp>
          <p:nvSpPr>
            <p:cNvPr id="5954" name="Google Shape;5954;p3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rgbClr val="3B95DE">
                <a:alpha val="60000"/>
              </a:srgbClr>
            </a:solidFill>
            <a:ln>
              <a:noFill/>
            </a:ln>
          </p:spPr>
        </p:sp>
        <p:sp>
          <p:nvSpPr>
            <p:cNvPr id="5955" name="Google Shape;5955;p3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rgbClr val="3B95DE">
                <a:alpha val="60000"/>
              </a:srgbClr>
            </a:solidFill>
            <a:ln>
              <a:noFill/>
            </a:ln>
          </p:spPr>
        </p:sp>
        <p:sp>
          <p:nvSpPr>
            <p:cNvPr id="5956" name="Google Shape;5956;p3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5957" name="Google Shape;5957;p3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6"/>
            <p:cNvSpPr/>
            <p:nvPr/>
          </p:nvSpPr>
          <p:spPr>
            <a:xfrm>
              <a:off x="133350" y="4662488"/>
              <a:ext cx="23700" cy="2181300"/>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rgbClr val="3B95DE">
                <a:alpha val="60000"/>
              </a:srgbClr>
            </a:solidFill>
            <a:ln>
              <a:noFill/>
            </a:ln>
          </p:spPr>
        </p:sp>
        <p:sp>
          <p:nvSpPr>
            <p:cNvPr id="5960" name="Google Shape;5960;p3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rgbClr val="3B95DE">
                <a:alpha val="60000"/>
              </a:srgbClr>
            </a:solidFill>
            <a:ln>
              <a:noFill/>
            </a:ln>
          </p:spPr>
        </p:sp>
        <p:sp>
          <p:nvSpPr>
            <p:cNvPr id="5962" name="Google Shape;5962;p3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rgbClr val="3B95DE">
                <a:alpha val="60000"/>
              </a:srgbClr>
            </a:solidFill>
            <a:ln>
              <a:noFill/>
            </a:ln>
          </p:spPr>
        </p:sp>
        <p:sp>
          <p:nvSpPr>
            <p:cNvPr id="5964" name="Google Shape;5964;p3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5965" name="Google Shape;5965;p3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rgbClr val="3B95DE">
                <a:alpha val="60000"/>
              </a:srgbClr>
            </a:solidFill>
            <a:ln>
              <a:noFill/>
            </a:ln>
          </p:spPr>
        </p:sp>
        <p:sp>
          <p:nvSpPr>
            <p:cNvPr id="5968" name="Google Shape;5968;p3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9" name="Google Shape;5969;p36"/>
          <p:cNvSpPr txBox="1"/>
          <p:nvPr>
            <p:ph type="title"/>
          </p:nvPr>
        </p:nvSpPr>
        <p:spPr>
          <a:xfrm>
            <a:off x="1019015" y="1093787"/>
            <a:ext cx="3060000" cy="4697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omic Sans MS"/>
              <a:buNone/>
            </a:pPr>
            <a:r>
              <a:rPr lang="en-AU">
                <a:latin typeface="Comic Sans MS"/>
                <a:ea typeface="Comic Sans MS"/>
                <a:cs typeface="Comic Sans MS"/>
                <a:sym typeface="Comic Sans MS"/>
              </a:rPr>
              <a:t>EXAMPLES OF MACHINE LEARNING PROBLEMS</a:t>
            </a:r>
            <a:endParaRPr/>
          </a:p>
        </p:txBody>
      </p:sp>
      <p:sp>
        <p:nvSpPr>
          <p:cNvPr id="5970" name="Google Shape;5970;p36"/>
          <p:cNvSpPr/>
          <p:nvPr/>
        </p:nvSpPr>
        <p:spPr>
          <a:xfrm>
            <a:off x="4625084" y="0"/>
            <a:ext cx="7566900" cy="6848400"/>
          </a:xfrm>
          <a:prstGeom prst="round2DiagRect">
            <a:avLst>
              <a:gd fmla="val 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971" name="Google Shape;5971;p36"/>
          <p:cNvSpPr/>
          <p:nvPr/>
        </p:nvSpPr>
        <p:spPr>
          <a:xfrm>
            <a:off x="5215467" y="474664"/>
            <a:ext cx="5832000" cy="5316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Spam filtering</a:t>
            </a:r>
            <a:r>
              <a:rPr b="0" i="0" lang="en-AU" sz="2000" u="none" cap="none" strike="noStrike">
                <a:solidFill>
                  <a:schemeClr val="lt1"/>
                </a:solidFill>
                <a:latin typeface="Comic Sans MS"/>
                <a:ea typeface="Comic Sans MS"/>
                <a:cs typeface="Comic Sans MS"/>
                <a:sym typeface="Comic Sans MS"/>
              </a:rPr>
              <a:t>: identify email messages as spam or non-spam.</a:t>
            </a:r>
            <a:endParaRPr/>
          </a:p>
          <a:p>
            <a:pPr indent="0" lvl="0" marL="0" marR="0" rtl="0" algn="l">
              <a:lnSpc>
                <a:spcPct val="120000"/>
              </a:lnSpc>
              <a:spcBef>
                <a:spcPts val="60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Medical diagnosis</a:t>
            </a:r>
            <a:r>
              <a:rPr b="0" i="0" lang="en-AU" sz="2000" u="none" cap="none" strike="noStrike">
                <a:solidFill>
                  <a:schemeClr val="lt1"/>
                </a:solidFill>
                <a:latin typeface="Comic Sans MS"/>
                <a:ea typeface="Comic Sans MS"/>
                <a:cs typeface="Comic Sans MS"/>
                <a:sym typeface="Comic Sans MS"/>
              </a:rPr>
              <a:t>: diagnose a patient as a sufferer or non-sufferer of some disease.</a:t>
            </a:r>
            <a:endParaRPr/>
          </a:p>
          <a:p>
            <a:pPr indent="0" lvl="0" marL="0" marR="0" rtl="0" algn="l">
              <a:lnSpc>
                <a:spcPct val="120000"/>
              </a:lnSpc>
              <a:spcBef>
                <a:spcPts val="60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Customer segmentation</a:t>
            </a:r>
            <a:r>
              <a:rPr b="0" i="0" lang="en-AU" sz="2000" u="none" cap="none" strike="noStrike">
                <a:solidFill>
                  <a:schemeClr val="lt1"/>
                </a:solidFill>
                <a:latin typeface="Comic Sans MS"/>
                <a:ea typeface="Comic Sans MS"/>
                <a:cs typeface="Comic Sans MS"/>
                <a:sym typeface="Comic Sans MS"/>
              </a:rPr>
              <a:t>: predict, for instance, which customers will respond to a particular promotion.</a:t>
            </a:r>
            <a:endParaRPr/>
          </a:p>
          <a:p>
            <a:pPr indent="0" lvl="0" marL="0" marR="0" rtl="0" algn="l">
              <a:lnSpc>
                <a:spcPct val="120000"/>
              </a:lnSpc>
              <a:spcBef>
                <a:spcPts val="60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Face detection</a:t>
            </a:r>
            <a:r>
              <a:rPr b="0" i="0" lang="en-AU" sz="2000" u="none" cap="none" strike="noStrike">
                <a:solidFill>
                  <a:schemeClr val="lt1"/>
                </a:solidFill>
                <a:latin typeface="Comic Sans MS"/>
                <a:ea typeface="Comic Sans MS"/>
                <a:cs typeface="Comic Sans MS"/>
                <a:sym typeface="Comic Sans MS"/>
              </a:rPr>
              <a:t>: find faces in images (or indicate if a face is present).</a:t>
            </a:r>
            <a:endParaRPr/>
          </a:p>
          <a:p>
            <a:pPr indent="0" lvl="0" marL="0" marR="0" rtl="0" algn="l">
              <a:lnSpc>
                <a:spcPct val="120000"/>
              </a:lnSpc>
              <a:spcBef>
                <a:spcPts val="60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Topic spotting(classification)</a:t>
            </a:r>
            <a:r>
              <a:rPr b="0" i="0" lang="en-AU" sz="2000" u="none" cap="none" strike="noStrike">
                <a:solidFill>
                  <a:schemeClr val="lt1"/>
                </a:solidFill>
                <a:latin typeface="Comic Sans MS"/>
                <a:ea typeface="Comic Sans MS"/>
                <a:cs typeface="Comic Sans MS"/>
                <a:sym typeface="Comic Sans MS"/>
              </a:rPr>
              <a:t>: categorizing news articles, as to whether they are about politics, sports, entertainment, etc.</a:t>
            </a:r>
            <a:endParaRPr/>
          </a:p>
          <a:p>
            <a:pPr indent="0" lvl="0" marL="0" marR="0" rtl="0" algn="l">
              <a:lnSpc>
                <a:spcPct val="120000"/>
              </a:lnSpc>
              <a:spcBef>
                <a:spcPts val="600"/>
              </a:spcBef>
              <a:spcAft>
                <a:spcPts val="0"/>
              </a:spcAft>
              <a:buClr>
                <a:schemeClr val="lt1"/>
              </a:buClr>
              <a:buSzPts val="2500"/>
              <a:buFont typeface="Arial"/>
              <a:buChar char="•"/>
            </a:pPr>
            <a:r>
              <a:rPr b="1" i="0" lang="en-AU" sz="2000" u="none" cap="none" strike="noStrike">
                <a:solidFill>
                  <a:schemeClr val="lt1"/>
                </a:solidFill>
                <a:latin typeface="Comic Sans MS"/>
                <a:ea typeface="Comic Sans MS"/>
                <a:cs typeface="Comic Sans MS"/>
                <a:sym typeface="Comic Sans MS"/>
              </a:rPr>
              <a:t>Weather prediction</a:t>
            </a:r>
            <a:r>
              <a:rPr b="0" i="0" lang="en-AU" sz="2000" u="none" cap="none" strike="noStrike">
                <a:solidFill>
                  <a:schemeClr val="lt1"/>
                </a:solidFill>
                <a:latin typeface="Comic Sans MS"/>
                <a:ea typeface="Comic Sans MS"/>
                <a:cs typeface="Comic Sans MS"/>
                <a:sym typeface="Comic Sans MS"/>
              </a:rPr>
              <a:t>: predict, for instance, whether or not it will rain tomorrow.</a:t>
            </a:r>
            <a:endParaRPr b="0" i="0" sz="2000" u="none" cap="none" strike="noStrike">
              <a:solidFill>
                <a:schemeClr val="lt1"/>
              </a:solidFill>
              <a:latin typeface="Comic Sans MS"/>
              <a:ea typeface="Comic Sans MS"/>
              <a:cs typeface="Comic Sans MS"/>
              <a:sym typeface="Comic Sans MS"/>
            </a:endParaRPr>
          </a:p>
        </p:txBody>
      </p:sp>
      <p:sp>
        <p:nvSpPr>
          <p:cNvPr id="5972" name="Google Shape;5972;p36"/>
          <p:cNvSpPr txBox="1"/>
          <p:nvPr>
            <p:ph idx="11" type="ftr"/>
          </p:nvPr>
        </p:nvSpPr>
        <p:spPr>
          <a:xfrm>
            <a:off x="9873889" y="6149975"/>
            <a:ext cx="1757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6" name="Shape 5976"/>
        <p:cNvGrpSpPr/>
        <p:nvPr/>
      </p:nvGrpSpPr>
      <p:grpSpPr>
        <a:xfrm>
          <a:off x="0" y="0"/>
          <a:ext cx="0" cy="0"/>
          <a:chOff x="0" y="0"/>
          <a:chExt cx="0" cy="0"/>
        </a:xfrm>
      </p:grpSpPr>
      <p:sp>
        <p:nvSpPr>
          <p:cNvPr id="5977" name="Google Shape;5977;p37"/>
          <p:cNvSpPr txBox="1"/>
          <p:nvPr>
            <p:ph type="title"/>
          </p:nvPr>
        </p:nvSpPr>
        <p:spPr>
          <a:xfrm>
            <a:off x="1143001" y="253393"/>
            <a:ext cx="9906000" cy="68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mic Sans MS"/>
              <a:buNone/>
            </a:pPr>
            <a:r>
              <a:rPr b="1" lang="en-AU">
                <a:solidFill>
                  <a:schemeClr val="dk1"/>
                </a:solidFill>
                <a:latin typeface="Comic Sans MS"/>
                <a:ea typeface="Comic Sans MS"/>
                <a:cs typeface="Comic Sans MS"/>
                <a:sym typeface="Comic Sans MS"/>
              </a:rPr>
              <a:t>STRUCTURE OF LEARNING</a:t>
            </a:r>
            <a:endParaRPr/>
          </a:p>
        </p:txBody>
      </p:sp>
      <p:sp>
        <p:nvSpPr>
          <p:cNvPr id="5978" name="Google Shape;5978;p37"/>
          <p:cNvSpPr txBox="1"/>
          <p:nvPr>
            <p:ph idx="11" type="ftr"/>
          </p:nvPr>
        </p:nvSpPr>
        <p:spPr>
          <a:xfrm>
            <a:off x="9351354" y="6056919"/>
            <a:ext cx="1696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descr="A screenshot of a cell phone&#10;&#10;Description automatically generated" id="5979" name="Google Shape;5979;p37"/>
          <p:cNvPicPr preferRelativeResize="0"/>
          <p:nvPr/>
        </p:nvPicPr>
        <p:blipFill rotWithShape="1">
          <a:blip r:embed="rId3">
            <a:alphaModFix/>
          </a:blip>
          <a:srcRect b="0" l="0" r="0" t="0"/>
          <a:stretch/>
        </p:blipFill>
        <p:spPr>
          <a:xfrm>
            <a:off x="1225484" y="1545996"/>
            <a:ext cx="9379671" cy="4510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3" name="Shape 5983"/>
        <p:cNvGrpSpPr/>
        <p:nvPr/>
      </p:nvGrpSpPr>
      <p:grpSpPr>
        <a:xfrm>
          <a:off x="0" y="0"/>
          <a:ext cx="0" cy="0"/>
          <a:chOff x="0" y="0"/>
          <a:chExt cx="0" cy="0"/>
        </a:xfrm>
      </p:grpSpPr>
      <p:sp>
        <p:nvSpPr>
          <p:cNvPr id="5984" name="Google Shape;5984;p38"/>
          <p:cNvSpPr txBox="1"/>
          <p:nvPr>
            <p:ph type="title"/>
          </p:nvPr>
        </p:nvSpPr>
        <p:spPr>
          <a:xfrm>
            <a:off x="1141413" y="175099"/>
            <a:ext cx="10609500" cy="102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EXAMPLE FOR STRUCTURE OF LEARNING</a:t>
            </a:r>
            <a:endParaRPr/>
          </a:p>
        </p:txBody>
      </p:sp>
      <p:sp>
        <p:nvSpPr>
          <p:cNvPr id="5985" name="Google Shape;5985;p38"/>
          <p:cNvSpPr txBox="1"/>
          <p:nvPr>
            <p:ph idx="11" type="ftr"/>
          </p:nvPr>
        </p:nvSpPr>
        <p:spPr>
          <a:xfrm>
            <a:off x="9380739" y="6239482"/>
            <a:ext cx="18255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id="5986" name="Google Shape;5986;p38"/>
          <p:cNvPicPr preferRelativeResize="0"/>
          <p:nvPr/>
        </p:nvPicPr>
        <p:blipFill rotWithShape="1">
          <a:blip r:embed="rId3">
            <a:alphaModFix/>
          </a:blip>
          <a:srcRect b="0" l="0" r="0" t="0"/>
          <a:stretch/>
        </p:blipFill>
        <p:spPr>
          <a:xfrm>
            <a:off x="857709" y="1587277"/>
            <a:ext cx="10528448" cy="42882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0" name="Shape 5990"/>
        <p:cNvGrpSpPr/>
        <p:nvPr/>
      </p:nvGrpSpPr>
      <p:grpSpPr>
        <a:xfrm>
          <a:off x="0" y="0"/>
          <a:ext cx="0" cy="0"/>
          <a:chOff x="0" y="0"/>
          <a:chExt cx="0" cy="0"/>
        </a:xfrm>
      </p:grpSpPr>
      <p:sp>
        <p:nvSpPr>
          <p:cNvPr id="5991" name="Google Shape;5991;p39"/>
          <p:cNvSpPr txBox="1"/>
          <p:nvPr>
            <p:ph type="title"/>
          </p:nvPr>
        </p:nvSpPr>
        <p:spPr>
          <a:xfrm>
            <a:off x="1480778" y="141147"/>
            <a:ext cx="7503000" cy="70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lang="en-AU">
                <a:latin typeface="Comic Sans MS"/>
                <a:ea typeface="Comic Sans MS"/>
                <a:cs typeface="Comic Sans MS"/>
                <a:sym typeface="Comic Sans MS"/>
              </a:rPr>
              <a:t>TRAINING VERSUS TESTING</a:t>
            </a:r>
            <a:endParaRPr/>
          </a:p>
        </p:txBody>
      </p:sp>
      <p:sp>
        <p:nvSpPr>
          <p:cNvPr id="5992" name="Google Shape;5992;p39"/>
          <p:cNvSpPr txBox="1"/>
          <p:nvPr>
            <p:ph idx="1" type="body"/>
          </p:nvPr>
        </p:nvSpPr>
        <p:spPr>
          <a:xfrm>
            <a:off x="1141412" y="989814"/>
            <a:ext cx="9906000" cy="54378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20000"/>
              </a:lnSpc>
              <a:spcBef>
                <a:spcPts val="0"/>
              </a:spcBef>
              <a:spcAft>
                <a:spcPts val="0"/>
              </a:spcAft>
              <a:buClr>
                <a:schemeClr val="lt1"/>
              </a:buClr>
              <a:buSzPct val="125000"/>
              <a:buChar char="•"/>
            </a:pPr>
            <a:r>
              <a:rPr lang="en-AU">
                <a:latin typeface="Comic Sans MS"/>
                <a:ea typeface="Comic Sans MS"/>
                <a:cs typeface="Comic Sans MS"/>
                <a:sym typeface="Comic Sans MS"/>
              </a:rPr>
              <a:t>Training data and Test data are two important concepts in machine learning.</a:t>
            </a:r>
            <a:endParaRPr/>
          </a:p>
          <a:p>
            <a:pPr indent="0" lvl="0" marL="0" rtl="0" algn="ctr">
              <a:lnSpc>
                <a:spcPct val="120000"/>
              </a:lnSpc>
              <a:spcBef>
                <a:spcPts val="1000"/>
              </a:spcBef>
              <a:spcAft>
                <a:spcPts val="0"/>
              </a:spcAft>
              <a:buClr>
                <a:schemeClr val="lt1"/>
              </a:buClr>
              <a:buSzPct val="125000"/>
              <a:buNone/>
            </a:pPr>
            <a:r>
              <a:rPr b="1" lang="en-AU">
                <a:latin typeface="Comic Sans MS"/>
                <a:ea typeface="Comic Sans MS"/>
                <a:cs typeface="Comic Sans MS"/>
                <a:sym typeface="Comic Sans MS"/>
              </a:rPr>
              <a:t>          Training Data</a:t>
            </a:r>
            <a:r>
              <a:rPr lang="en-AU">
                <a:latin typeface="Comic Sans MS"/>
                <a:ea typeface="Comic Sans MS"/>
                <a:cs typeface="Comic Sans MS"/>
                <a:sym typeface="Comic Sans MS"/>
              </a:rPr>
              <a:t>—a subset to train a model.</a:t>
            </a:r>
            <a:endParaRPr/>
          </a:p>
          <a:p>
            <a:pPr indent="0" lvl="0" marL="0" rtl="0" algn="ctr">
              <a:lnSpc>
                <a:spcPct val="120000"/>
              </a:lnSpc>
              <a:spcBef>
                <a:spcPts val="1000"/>
              </a:spcBef>
              <a:spcAft>
                <a:spcPts val="0"/>
              </a:spcAft>
              <a:buClr>
                <a:schemeClr val="lt1"/>
              </a:buClr>
              <a:buSzPct val="125000"/>
              <a:buNone/>
            </a:pPr>
            <a:r>
              <a:rPr b="1" lang="en-AU">
                <a:latin typeface="Comic Sans MS"/>
                <a:ea typeface="Comic Sans MS"/>
                <a:cs typeface="Comic Sans MS"/>
                <a:sym typeface="Comic Sans MS"/>
              </a:rPr>
              <a:t>          Testing Data</a:t>
            </a:r>
            <a:r>
              <a:rPr lang="en-AU">
                <a:latin typeface="Comic Sans MS"/>
                <a:ea typeface="Comic Sans MS"/>
                <a:cs typeface="Comic Sans MS"/>
                <a:sym typeface="Comic Sans MS"/>
              </a:rPr>
              <a:t>—a subset to test the trained model.</a:t>
            </a:r>
            <a:endParaRPr/>
          </a:p>
          <a:p>
            <a:pPr indent="0" lvl="0" marL="0" rtl="0" algn="ctr">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ct val="125000"/>
              <a:buNone/>
            </a:pPr>
            <a:r>
              <a:t/>
            </a:r>
            <a:endParaRPr sz="1600">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ct val="125000"/>
              <a:buNone/>
            </a:pPr>
            <a:r>
              <a:t/>
            </a:r>
            <a:endParaRPr sz="1600">
              <a:latin typeface="Comic Sans MS"/>
              <a:ea typeface="Comic Sans MS"/>
              <a:cs typeface="Comic Sans MS"/>
              <a:sym typeface="Comic Sans MS"/>
            </a:endParaRPr>
          </a:p>
          <a:p>
            <a:pPr indent="0" lvl="0" marL="0" rtl="0" algn="ctr">
              <a:lnSpc>
                <a:spcPct val="120000"/>
              </a:lnSpc>
              <a:spcBef>
                <a:spcPts val="1000"/>
              </a:spcBef>
              <a:spcAft>
                <a:spcPts val="0"/>
              </a:spcAft>
              <a:buClr>
                <a:srgbClr val="FCCB87"/>
              </a:buClr>
              <a:buSzPct val="125000"/>
              <a:buNone/>
            </a:pPr>
            <a:r>
              <a:rPr b="1" lang="en-AU" sz="1600">
                <a:solidFill>
                  <a:srgbClr val="FCCB87"/>
                </a:solidFill>
                <a:latin typeface="Comic Sans MS"/>
                <a:ea typeface="Comic Sans MS"/>
                <a:cs typeface="Comic Sans MS"/>
                <a:sym typeface="Comic Sans MS"/>
              </a:rPr>
              <a:t>Make sure that your test set meets the following two conditions:</a:t>
            </a:r>
            <a:endParaRPr/>
          </a:p>
          <a:p>
            <a:pPr indent="0" lvl="0" marL="0" rtl="0" algn="ctr">
              <a:lnSpc>
                <a:spcPct val="120000"/>
              </a:lnSpc>
              <a:spcBef>
                <a:spcPts val="1000"/>
              </a:spcBef>
              <a:spcAft>
                <a:spcPts val="0"/>
              </a:spcAft>
              <a:buClr>
                <a:srgbClr val="FCCB87"/>
              </a:buClr>
              <a:buSzPct val="125000"/>
              <a:buNone/>
            </a:pPr>
            <a:r>
              <a:rPr b="1" lang="en-AU" sz="1600">
                <a:solidFill>
                  <a:srgbClr val="FCCB87"/>
                </a:solidFill>
                <a:latin typeface="Comic Sans MS"/>
                <a:ea typeface="Comic Sans MS"/>
                <a:cs typeface="Comic Sans MS"/>
                <a:sym typeface="Comic Sans MS"/>
              </a:rPr>
              <a:t>Data should be large enough to yield statistically meaningful results.</a:t>
            </a:r>
            <a:endParaRPr/>
          </a:p>
          <a:p>
            <a:pPr indent="0" lvl="0" marL="0" rtl="0" algn="ctr">
              <a:lnSpc>
                <a:spcPct val="120000"/>
              </a:lnSpc>
              <a:spcBef>
                <a:spcPts val="1000"/>
              </a:spcBef>
              <a:spcAft>
                <a:spcPts val="0"/>
              </a:spcAft>
              <a:buClr>
                <a:srgbClr val="FCCB87"/>
              </a:buClr>
              <a:buSzPct val="125000"/>
              <a:buNone/>
            </a:pPr>
            <a:r>
              <a:rPr b="1" lang="en-AU" sz="1600">
                <a:solidFill>
                  <a:srgbClr val="FCCB87"/>
                </a:solidFill>
                <a:latin typeface="Comic Sans MS"/>
                <a:ea typeface="Comic Sans MS"/>
                <a:cs typeface="Comic Sans MS"/>
                <a:sym typeface="Comic Sans MS"/>
              </a:rPr>
              <a:t>Representative of the data set as a whole. In other words, don't pick a test set with different characteristics than the training set.</a:t>
            </a:r>
            <a:endParaRPr/>
          </a:p>
          <a:p>
            <a:pPr indent="0" lvl="0" marL="0" rtl="0" algn="ctr">
              <a:lnSpc>
                <a:spcPct val="120000"/>
              </a:lnSpc>
              <a:spcBef>
                <a:spcPts val="1000"/>
              </a:spcBef>
              <a:spcAft>
                <a:spcPts val="0"/>
              </a:spcAft>
              <a:buClr>
                <a:schemeClr val="lt1"/>
              </a:buClr>
              <a:buSzPct val="125000"/>
              <a:buNone/>
            </a:pPr>
            <a:r>
              <a:t/>
            </a:r>
            <a:endParaRPr sz="1600">
              <a:latin typeface="Comic Sans MS"/>
              <a:ea typeface="Comic Sans MS"/>
              <a:cs typeface="Comic Sans MS"/>
              <a:sym typeface="Comic Sans MS"/>
            </a:endParaRPr>
          </a:p>
          <a:p>
            <a:pPr indent="-66675"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66675"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p:txBody>
      </p:sp>
      <p:sp>
        <p:nvSpPr>
          <p:cNvPr id="5993" name="Google Shape;5993;p39"/>
          <p:cNvSpPr txBox="1"/>
          <p:nvPr>
            <p:ph idx="11" type="ftr"/>
          </p:nvPr>
        </p:nvSpPr>
        <p:spPr>
          <a:xfrm>
            <a:off x="9437000" y="6062384"/>
            <a:ext cx="19215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id="5994" name="Google Shape;5994;p39"/>
          <p:cNvPicPr preferRelativeResize="0"/>
          <p:nvPr/>
        </p:nvPicPr>
        <p:blipFill rotWithShape="1">
          <a:blip r:embed="rId3">
            <a:alphaModFix/>
          </a:blip>
          <a:srcRect b="0" l="0" r="0" t="0"/>
          <a:stretch/>
        </p:blipFill>
        <p:spPr>
          <a:xfrm>
            <a:off x="1418698" y="2465423"/>
            <a:ext cx="978425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8" name="Shape 5998"/>
        <p:cNvGrpSpPr/>
        <p:nvPr/>
      </p:nvGrpSpPr>
      <p:grpSpPr>
        <a:xfrm>
          <a:off x="0" y="0"/>
          <a:ext cx="0" cy="0"/>
          <a:chOff x="0" y="0"/>
          <a:chExt cx="0" cy="0"/>
        </a:xfrm>
      </p:grpSpPr>
      <p:sp>
        <p:nvSpPr>
          <p:cNvPr id="5999" name="Google Shape;5999;p40"/>
          <p:cNvSpPr txBox="1"/>
          <p:nvPr>
            <p:ph idx="1" type="body"/>
          </p:nvPr>
        </p:nvSpPr>
        <p:spPr>
          <a:xfrm>
            <a:off x="1143000" y="188536"/>
            <a:ext cx="9906000" cy="60372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lt1"/>
              </a:buClr>
              <a:buSzPct val="125000"/>
              <a:buChar char="•"/>
            </a:pPr>
            <a:r>
              <a:rPr b="1" lang="en-AU">
                <a:latin typeface="Comic Sans MS"/>
                <a:ea typeface="Comic Sans MS"/>
                <a:cs typeface="Comic Sans MS"/>
                <a:sym typeface="Comic Sans MS"/>
              </a:rPr>
              <a:t>Training Data:</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The observations in the training set form the experience that the algorithm uses to learn.</a:t>
            </a:r>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lt1"/>
              </a:buClr>
              <a:buSzPct val="125000"/>
              <a:buChar char="•"/>
            </a:pPr>
            <a:r>
              <a:rPr b="1" lang="en-AU">
                <a:latin typeface="Comic Sans MS"/>
                <a:ea typeface="Comic Sans MS"/>
                <a:cs typeface="Comic Sans MS"/>
                <a:sym typeface="Comic Sans MS"/>
              </a:rPr>
              <a:t>Testing Data</a:t>
            </a:r>
            <a:endParaRPr/>
          </a:p>
          <a:p>
            <a:pPr indent="0" lvl="0" marL="0" rtl="0" algn="l">
              <a:lnSpc>
                <a:spcPct val="120000"/>
              </a:lnSpc>
              <a:spcBef>
                <a:spcPts val="1000"/>
              </a:spcBef>
              <a:spcAft>
                <a:spcPts val="0"/>
              </a:spcAft>
              <a:buClr>
                <a:schemeClr val="lt1"/>
              </a:buClr>
              <a:buSzPct val="125000"/>
              <a:buNone/>
            </a:pPr>
            <a:r>
              <a:rPr lang="en-AU">
                <a:latin typeface="Comic Sans MS"/>
                <a:ea typeface="Comic Sans MS"/>
                <a:cs typeface="Comic Sans MS"/>
                <a:sym typeface="Comic Sans MS"/>
              </a:rPr>
              <a:t>The test set is a set of observations used to evaluate the performance of the model using some performance metric.</a:t>
            </a:r>
            <a:endParaRPr/>
          </a:p>
          <a:p>
            <a:pPr indent="0" lvl="0" marL="0" rtl="0" algn="l">
              <a:lnSpc>
                <a:spcPct val="120000"/>
              </a:lnSpc>
              <a:spcBef>
                <a:spcPts val="1000"/>
              </a:spcBef>
              <a:spcAft>
                <a:spcPts val="0"/>
              </a:spcAft>
              <a:buClr>
                <a:srgbClr val="FCCB87"/>
              </a:buClr>
              <a:buSzPct val="125000"/>
              <a:buNone/>
            </a:pPr>
            <a:r>
              <a:rPr b="1" lang="en-AU">
                <a:solidFill>
                  <a:srgbClr val="FCCB87"/>
                </a:solidFill>
                <a:latin typeface="Comic Sans MS"/>
                <a:ea typeface="Comic Sans MS"/>
                <a:cs typeface="Comic Sans MS"/>
                <a:sym typeface="Comic Sans MS"/>
              </a:rPr>
              <a:t>Important :</a:t>
            </a:r>
            <a:r>
              <a:rPr lang="en-AU">
                <a:solidFill>
                  <a:srgbClr val="FCCB87"/>
                </a:solidFill>
                <a:latin typeface="Comic Sans MS"/>
                <a:ea typeface="Comic Sans MS"/>
                <a:cs typeface="Comic Sans MS"/>
                <a:sym typeface="Comic Sans MS"/>
              </a:rPr>
              <a:t>It is important that </a:t>
            </a:r>
            <a:r>
              <a:rPr b="1" lang="en-AU">
                <a:solidFill>
                  <a:srgbClr val="FCCB87"/>
                </a:solidFill>
                <a:latin typeface="Comic Sans MS"/>
                <a:ea typeface="Comic Sans MS"/>
                <a:cs typeface="Comic Sans MS"/>
                <a:sym typeface="Comic Sans MS"/>
              </a:rPr>
              <a:t>no observations from the training set </a:t>
            </a:r>
            <a:r>
              <a:rPr lang="en-AU">
                <a:solidFill>
                  <a:srgbClr val="FCCB87"/>
                </a:solidFill>
                <a:latin typeface="Comic Sans MS"/>
                <a:ea typeface="Comic Sans MS"/>
                <a:cs typeface="Comic Sans MS"/>
                <a:sym typeface="Comic Sans MS"/>
              </a:rPr>
              <a:t>are included in the test set</a:t>
            </a:r>
            <a:endParaRPr b="1">
              <a:solidFill>
                <a:srgbClr val="FCCB87"/>
              </a:solidFill>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66675" lvl="0" marL="228600" rtl="0" algn="l">
              <a:lnSpc>
                <a:spcPct val="120000"/>
              </a:lnSpc>
              <a:spcBef>
                <a:spcPts val="1000"/>
              </a:spcBef>
              <a:spcAft>
                <a:spcPts val="0"/>
              </a:spcAft>
              <a:buClr>
                <a:schemeClr val="lt1"/>
              </a:buClr>
              <a:buSzPct val="125000"/>
              <a:buNone/>
            </a:pPr>
            <a:r>
              <a:t/>
            </a:r>
            <a:endParaRPr/>
          </a:p>
        </p:txBody>
      </p:sp>
      <p:sp>
        <p:nvSpPr>
          <p:cNvPr id="6000" name="Google Shape;6000;p40"/>
          <p:cNvSpPr txBox="1"/>
          <p:nvPr>
            <p:ph idx="11" type="ftr"/>
          </p:nvPr>
        </p:nvSpPr>
        <p:spPr>
          <a:xfrm>
            <a:off x="8937378" y="6156652"/>
            <a:ext cx="1809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id="6001" name="Google Shape;6001;p40"/>
          <p:cNvPicPr preferRelativeResize="0"/>
          <p:nvPr/>
        </p:nvPicPr>
        <p:blipFill rotWithShape="1">
          <a:blip r:embed="rId3">
            <a:alphaModFix/>
          </a:blip>
          <a:srcRect b="0" l="0" r="0" t="0"/>
          <a:stretch/>
        </p:blipFill>
        <p:spPr>
          <a:xfrm>
            <a:off x="2562988" y="1300263"/>
            <a:ext cx="6593414" cy="25819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5424" name="Shape 5424"/>
        <p:cNvGrpSpPr/>
        <p:nvPr/>
      </p:nvGrpSpPr>
      <p:grpSpPr>
        <a:xfrm>
          <a:off x="0" y="0"/>
          <a:ext cx="0" cy="0"/>
          <a:chOff x="0" y="0"/>
          <a:chExt cx="0" cy="0"/>
        </a:xfrm>
      </p:grpSpPr>
      <p:sp>
        <p:nvSpPr>
          <p:cNvPr id="5425" name="Google Shape;5425;p23"/>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426" name="Google Shape;5426;p23"/>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5427" name="Google Shape;5427;p23"/>
          <p:cNvGrpSpPr/>
          <p:nvPr/>
        </p:nvGrpSpPr>
        <p:grpSpPr>
          <a:xfrm>
            <a:off x="0" y="0"/>
            <a:ext cx="1220788" cy="6858001"/>
            <a:chOff x="-14288" y="0"/>
            <a:chExt cx="1220788" cy="6858001"/>
          </a:xfrm>
        </p:grpSpPr>
        <p:sp>
          <p:nvSpPr>
            <p:cNvPr id="5428" name="Google Shape;5428;p23"/>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5432" name="Google Shape;5432;p2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5434" name="Google Shape;5434;p2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5435" name="Google Shape;5435;p2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5438" name="Google Shape;5438;p2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9" name="Google Shape;5439;p23"/>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5440" name="Google Shape;5440;p2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5441" name="Google Shape;5441;p2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5442" name="Google Shape;5442;p2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5443" name="Google Shape;5443;p2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3"/>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5446" name="Google Shape;5446;p2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5448" name="Google Shape;5448;p2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5450" name="Google Shape;5450;p2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5451" name="Google Shape;5451;p2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5454" name="Google Shape;5454;p2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23"/>
          <p:cNvSpPr txBox="1"/>
          <p:nvPr>
            <p:ph type="title"/>
          </p:nvPr>
        </p:nvSpPr>
        <p:spPr>
          <a:xfrm>
            <a:off x="1206500" y="278741"/>
            <a:ext cx="9906000" cy="79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omic Sans MS"/>
              <a:buNone/>
            </a:pPr>
            <a:r>
              <a:rPr lang="en-AU" sz="4000">
                <a:latin typeface="Comic Sans MS"/>
                <a:ea typeface="Comic Sans MS"/>
                <a:cs typeface="Comic Sans MS"/>
                <a:sym typeface="Comic Sans MS"/>
              </a:rPr>
              <a:t>UNIT 1</a:t>
            </a:r>
            <a:endParaRPr/>
          </a:p>
        </p:txBody>
      </p:sp>
      <p:sp>
        <p:nvSpPr>
          <p:cNvPr id="5456" name="Google Shape;5456;p23"/>
          <p:cNvSpPr txBox="1"/>
          <p:nvPr>
            <p:ph idx="1" type="body"/>
          </p:nvPr>
        </p:nvSpPr>
        <p:spPr>
          <a:xfrm>
            <a:off x="1182689" y="1070376"/>
            <a:ext cx="9812400" cy="48747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500"/>
              <a:buNone/>
            </a:pPr>
            <a:r>
              <a:rPr b="1" lang="en-AU" sz="2000">
                <a:latin typeface="Comic Sans MS"/>
                <a:ea typeface="Comic Sans MS"/>
                <a:cs typeface="Comic Sans MS"/>
                <a:sym typeface="Comic Sans MS"/>
              </a:rPr>
              <a:t>Introduction:</a:t>
            </a:r>
            <a:r>
              <a:rPr lang="en-AU" sz="2000">
                <a:latin typeface="Comic Sans MS"/>
                <a:ea typeface="Comic Sans MS"/>
                <a:cs typeface="Comic Sans MS"/>
                <a:sym typeface="Comic Sans MS"/>
              </a:rPr>
              <a:t> Machine learning, </a:t>
            </a:r>
            <a:r>
              <a:rPr lang="en-AU" sz="2000">
                <a:solidFill>
                  <a:srgbClr val="FF0000"/>
                </a:solidFill>
                <a:latin typeface="Comic Sans MS"/>
                <a:ea typeface="Comic Sans MS"/>
                <a:cs typeface="Comic Sans MS"/>
                <a:sym typeface="Comic Sans MS"/>
              </a:rPr>
              <a:t>--------&gt; (Different Types of ML)</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Examples of Machine Learning Problems,  </a:t>
            </a:r>
            <a:r>
              <a:rPr lang="en-AU" sz="2000">
                <a:solidFill>
                  <a:srgbClr val="FF0000"/>
                </a:solidFill>
                <a:latin typeface="Comic Sans MS"/>
                <a:ea typeface="Comic Sans MS"/>
                <a:cs typeface="Comic Sans MS"/>
                <a:sym typeface="Comic Sans MS"/>
              </a:rPr>
              <a:t>------&gt; (Real World ML Problems)</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Structure of Learning, </a:t>
            </a:r>
            <a:r>
              <a:rPr lang="en-AU" sz="2000">
                <a:solidFill>
                  <a:srgbClr val="FF0000"/>
                </a:solidFill>
                <a:latin typeface="Comic Sans MS"/>
                <a:ea typeface="Comic Sans MS"/>
                <a:cs typeface="Comic Sans MS"/>
                <a:sym typeface="Comic Sans MS"/>
              </a:rPr>
              <a:t>---------------------&gt;(How the ML learns from data)</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Learning versus Designing, </a:t>
            </a:r>
            <a:r>
              <a:rPr lang="en-AU" sz="2000">
                <a:solidFill>
                  <a:srgbClr val="FF0000"/>
                </a:solidFill>
                <a:latin typeface="Comic Sans MS"/>
                <a:ea typeface="Comic Sans MS"/>
                <a:cs typeface="Comic Sans MS"/>
                <a:sym typeface="Comic Sans MS"/>
              </a:rPr>
              <a:t>----------------&gt; (Differentiate between both process)</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Training versus Testing, </a:t>
            </a:r>
            <a:r>
              <a:rPr lang="en-AU" sz="2000">
                <a:solidFill>
                  <a:srgbClr val="FF0000"/>
                </a:solidFill>
                <a:latin typeface="Comic Sans MS"/>
                <a:ea typeface="Comic Sans MS"/>
                <a:cs typeface="Comic Sans MS"/>
                <a:sym typeface="Comic Sans MS"/>
              </a:rPr>
              <a:t>---------------&gt; (Understanding both the importance)</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Characteristics of Machine learning tasks, </a:t>
            </a:r>
            <a:r>
              <a:rPr lang="en-AU" sz="2000">
                <a:solidFill>
                  <a:srgbClr val="FF0000"/>
                </a:solidFill>
                <a:latin typeface="Comic Sans MS"/>
                <a:ea typeface="Comic Sans MS"/>
                <a:cs typeface="Comic Sans MS"/>
                <a:sym typeface="Comic Sans MS"/>
              </a:rPr>
              <a:t>---&gt; (Essentials of ML Process)</a:t>
            </a:r>
            <a:endParaRPr/>
          </a:p>
          <a:p>
            <a:pPr indent="0" lvl="0" marL="0" rtl="0" algn="l">
              <a:lnSpc>
                <a:spcPct val="110000"/>
              </a:lnSpc>
              <a:spcBef>
                <a:spcPts val="1000"/>
              </a:spcBef>
              <a:spcAft>
                <a:spcPts val="0"/>
              </a:spcAft>
              <a:buClr>
                <a:schemeClr val="dk1"/>
              </a:buClr>
              <a:buSzPts val="2500"/>
              <a:buNone/>
            </a:pPr>
            <a:r>
              <a:rPr lang="en-AU" sz="2000">
                <a:latin typeface="Comic Sans MS"/>
                <a:ea typeface="Comic Sans MS"/>
                <a:cs typeface="Comic Sans MS"/>
                <a:sym typeface="Comic Sans MS"/>
              </a:rPr>
              <a:t>Predictive and Descriptive tasks, </a:t>
            </a:r>
            <a:r>
              <a:rPr lang="en-AU" sz="2000">
                <a:solidFill>
                  <a:srgbClr val="FF0000"/>
                </a:solidFill>
                <a:latin typeface="Comic Sans MS"/>
                <a:ea typeface="Comic Sans MS"/>
                <a:cs typeface="Comic Sans MS"/>
                <a:sym typeface="Comic Sans MS"/>
              </a:rPr>
              <a:t>-----&gt; (End Business goals)</a:t>
            </a:r>
            <a:endParaRPr/>
          </a:p>
          <a:p>
            <a:pPr indent="0" lvl="0" marL="0" rtl="0" algn="l">
              <a:lnSpc>
                <a:spcPct val="110000"/>
              </a:lnSpc>
              <a:spcBef>
                <a:spcPts val="1000"/>
              </a:spcBef>
              <a:spcAft>
                <a:spcPts val="0"/>
              </a:spcAft>
              <a:buClr>
                <a:schemeClr val="dk1"/>
              </a:buClr>
              <a:buSzPts val="2500"/>
              <a:buNone/>
            </a:pPr>
            <a:r>
              <a:rPr b="1" lang="en-AU" sz="2000">
                <a:latin typeface="Comic Sans MS"/>
                <a:ea typeface="Comic Sans MS"/>
                <a:cs typeface="Comic Sans MS"/>
                <a:sym typeface="Comic Sans MS"/>
              </a:rPr>
              <a:t>Machine learning Models: </a:t>
            </a:r>
            <a:r>
              <a:rPr lang="en-AU" sz="2000">
                <a:latin typeface="Comic Sans MS"/>
                <a:ea typeface="Comic Sans MS"/>
                <a:cs typeface="Comic Sans MS"/>
                <a:sym typeface="Comic Sans MS"/>
              </a:rPr>
              <a:t>Geometric Models, Logical Models, Probabilistic Models.     </a:t>
            </a:r>
            <a:r>
              <a:rPr lang="en-AU" sz="2000">
                <a:solidFill>
                  <a:srgbClr val="FF0000"/>
                </a:solidFill>
                <a:latin typeface="Comic Sans MS"/>
                <a:ea typeface="Comic Sans MS"/>
                <a:cs typeface="Comic Sans MS"/>
                <a:sym typeface="Comic Sans MS"/>
              </a:rPr>
              <a:t>-----------------------------&gt; (Glance about the models)</a:t>
            </a:r>
            <a:endParaRPr sz="2000">
              <a:solidFill>
                <a:srgbClr val="FF0000"/>
              </a:solidFill>
              <a:latin typeface="Comic Sans MS"/>
              <a:ea typeface="Comic Sans MS"/>
              <a:cs typeface="Comic Sans MS"/>
              <a:sym typeface="Comic Sans MS"/>
            </a:endParaRPr>
          </a:p>
          <a:p>
            <a:pPr indent="0" lvl="0" marL="0" rtl="0" algn="l">
              <a:lnSpc>
                <a:spcPct val="110000"/>
              </a:lnSpc>
              <a:spcBef>
                <a:spcPts val="1000"/>
              </a:spcBef>
              <a:spcAft>
                <a:spcPts val="0"/>
              </a:spcAft>
              <a:buClr>
                <a:schemeClr val="dk1"/>
              </a:buClr>
              <a:buSzPts val="2500"/>
              <a:buNone/>
            </a:pPr>
            <a:r>
              <a:rPr b="1" lang="en-AU" sz="2000">
                <a:latin typeface="Comic Sans MS"/>
                <a:ea typeface="Comic Sans MS"/>
                <a:cs typeface="Comic Sans MS"/>
                <a:sym typeface="Comic Sans MS"/>
              </a:rPr>
              <a:t>Features:</a:t>
            </a:r>
            <a:r>
              <a:rPr lang="en-AU" sz="2000">
                <a:latin typeface="Comic Sans MS"/>
                <a:ea typeface="Comic Sans MS"/>
                <a:cs typeface="Comic Sans MS"/>
                <a:sym typeface="Comic Sans MS"/>
              </a:rPr>
              <a:t> Feature types, Feature Construction and Transformation, Feature Selection. </a:t>
            </a:r>
            <a:r>
              <a:rPr lang="en-AU" sz="2000">
                <a:solidFill>
                  <a:srgbClr val="FF0000"/>
                </a:solidFill>
                <a:latin typeface="Comic Sans MS"/>
                <a:ea typeface="Comic Sans MS"/>
                <a:cs typeface="Comic Sans MS"/>
                <a:sym typeface="Comic Sans MS"/>
              </a:rPr>
              <a:t>-----------------------------&gt; (Cumulative Process for feeding I/P data)</a:t>
            </a:r>
            <a:endParaRPr/>
          </a:p>
        </p:txBody>
      </p:sp>
      <p:sp>
        <p:nvSpPr>
          <p:cNvPr id="5457" name="Google Shape;5457;p23"/>
          <p:cNvSpPr txBox="1"/>
          <p:nvPr>
            <p:ph idx="11" type="ftr"/>
          </p:nvPr>
        </p:nvSpPr>
        <p:spPr>
          <a:xfrm>
            <a:off x="9415491" y="6271419"/>
            <a:ext cx="1606500" cy="365100"/>
          </a:xfrm>
          <a:prstGeom prst="rect">
            <a:avLst/>
          </a:prstGeom>
          <a:noFill/>
          <a:ln>
            <a:noFill/>
          </a:ln>
        </p:spPr>
        <p:txBody>
          <a:bodyPr anchorCtr="0" anchor="ctr" bIns="45700" lIns="91425" spcFirstLastPara="1" rIns="91425" wrap="square" tIns="45700">
            <a:normAutofit fontScale="92500"/>
          </a:bodyPr>
          <a:lstStyle/>
          <a:p>
            <a:pPr indent="0" lvl="0" marL="0" rtl="0" algn="l">
              <a:spcBef>
                <a:spcPts val="0"/>
              </a:spcBef>
              <a:spcAft>
                <a:spcPts val="0"/>
              </a:spcAft>
              <a:buNone/>
            </a:pPr>
            <a:r>
              <a:rPr b="1" lang="en-AU">
                <a:solidFill>
                  <a:schemeClr val="dk1"/>
                </a:solidFill>
              </a:rPr>
              <a:t>PPT BY: MADHAV MISHRA</a:t>
            </a:r>
            <a:endParaRPr/>
          </a:p>
        </p:txBody>
      </p:sp>
      <p:grpSp>
        <p:nvGrpSpPr>
          <p:cNvPr id="5458" name="Google Shape;5458;p23"/>
          <p:cNvGrpSpPr/>
          <p:nvPr/>
        </p:nvGrpSpPr>
        <p:grpSpPr>
          <a:xfrm>
            <a:off x="11364912" y="0"/>
            <a:ext cx="674688" cy="6848476"/>
            <a:chOff x="11364912" y="0"/>
            <a:chExt cx="674688" cy="6848476"/>
          </a:xfrm>
        </p:grpSpPr>
        <p:sp>
          <p:nvSpPr>
            <p:cNvPr id="5459" name="Google Shape;5459;p2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5460" name="Google Shape;5460;p2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5463" name="Google Shape;5463;p2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5465" name="Google Shape;5465;p2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5467" name="Google Shape;5467;p2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3"/>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5" name="Shape 6005"/>
        <p:cNvGrpSpPr/>
        <p:nvPr/>
      </p:nvGrpSpPr>
      <p:grpSpPr>
        <a:xfrm>
          <a:off x="0" y="0"/>
          <a:ext cx="0" cy="0"/>
          <a:chOff x="0" y="0"/>
          <a:chExt cx="0" cy="0"/>
        </a:xfrm>
      </p:grpSpPr>
      <p:sp>
        <p:nvSpPr>
          <p:cNvPr id="6006" name="Google Shape;6006;p41"/>
          <p:cNvSpPr txBox="1"/>
          <p:nvPr>
            <p:ph type="title"/>
          </p:nvPr>
        </p:nvSpPr>
        <p:spPr>
          <a:xfrm>
            <a:off x="1141410" y="212544"/>
            <a:ext cx="9342000" cy="96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EXAMPLE OF TRAIN VS TEST DATA</a:t>
            </a:r>
            <a:endParaRPr/>
          </a:p>
        </p:txBody>
      </p:sp>
      <p:sp>
        <p:nvSpPr>
          <p:cNvPr id="6007" name="Google Shape;6007;p41"/>
          <p:cNvSpPr txBox="1"/>
          <p:nvPr>
            <p:ph idx="11" type="ftr"/>
          </p:nvPr>
        </p:nvSpPr>
        <p:spPr>
          <a:xfrm>
            <a:off x="9690755" y="6280331"/>
            <a:ext cx="195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id="6008" name="Google Shape;6008;p41"/>
          <p:cNvPicPr preferRelativeResize="0"/>
          <p:nvPr/>
        </p:nvPicPr>
        <p:blipFill rotWithShape="1">
          <a:blip r:embed="rId3">
            <a:alphaModFix/>
          </a:blip>
          <a:srcRect b="0" l="0" r="0" t="0"/>
          <a:stretch/>
        </p:blipFill>
        <p:spPr>
          <a:xfrm>
            <a:off x="1244337" y="1272618"/>
            <a:ext cx="9605915" cy="48368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012" name="Shape 6012"/>
        <p:cNvGrpSpPr/>
        <p:nvPr/>
      </p:nvGrpSpPr>
      <p:grpSpPr>
        <a:xfrm>
          <a:off x="0" y="0"/>
          <a:ext cx="0" cy="0"/>
          <a:chOff x="0" y="0"/>
          <a:chExt cx="0" cy="0"/>
        </a:xfrm>
      </p:grpSpPr>
      <p:sp>
        <p:nvSpPr>
          <p:cNvPr id="6013" name="Google Shape;6013;p42"/>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014" name="Google Shape;6014;p42"/>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015" name="Google Shape;6015;p42"/>
          <p:cNvGrpSpPr/>
          <p:nvPr/>
        </p:nvGrpSpPr>
        <p:grpSpPr>
          <a:xfrm>
            <a:off x="0" y="0"/>
            <a:ext cx="1220788" cy="6858001"/>
            <a:chOff x="-14288" y="0"/>
            <a:chExt cx="1220788" cy="6858001"/>
          </a:xfrm>
        </p:grpSpPr>
        <p:sp>
          <p:nvSpPr>
            <p:cNvPr id="6016" name="Google Shape;6016;p42"/>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020" name="Google Shape;6020;p4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022" name="Google Shape;6022;p4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023" name="Google Shape;6023;p4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026" name="Google Shape;6026;p4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7" name="Google Shape;6027;p42"/>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028" name="Google Shape;6028;p4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029" name="Google Shape;6029;p4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030" name="Google Shape;6030;p4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031" name="Google Shape;6031;p4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2"/>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034" name="Google Shape;6034;p4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036" name="Google Shape;6036;p4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038" name="Google Shape;6038;p4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039" name="Google Shape;6039;p4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042" name="Google Shape;6042;p4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42"/>
          <p:cNvSpPr txBox="1"/>
          <p:nvPr>
            <p:ph type="title"/>
          </p:nvPr>
        </p:nvSpPr>
        <p:spPr>
          <a:xfrm>
            <a:off x="1989390" y="9130"/>
            <a:ext cx="8411100" cy="705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MACHINE LEARNING MODELS</a:t>
            </a:r>
            <a:endParaRPr sz="2800"/>
          </a:p>
        </p:txBody>
      </p:sp>
      <p:sp>
        <p:nvSpPr>
          <p:cNvPr id="6044" name="Google Shape;6044;p42"/>
          <p:cNvSpPr txBox="1"/>
          <p:nvPr>
            <p:ph idx="1" type="body"/>
          </p:nvPr>
        </p:nvSpPr>
        <p:spPr>
          <a:xfrm>
            <a:off x="1206500" y="912813"/>
            <a:ext cx="9840900" cy="5503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500"/>
              <a:buChar char="•"/>
            </a:pPr>
            <a:r>
              <a:rPr lang="en-AU" sz="2000">
                <a:latin typeface="Comic Sans MS"/>
                <a:ea typeface="Comic Sans MS"/>
                <a:cs typeface="Comic Sans MS"/>
                <a:sym typeface="Comic Sans MS"/>
              </a:rPr>
              <a:t>What is a </a:t>
            </a:r>
            <a:r>
              <a:rPr b="1" lang="en-AU" sz="2000">
                <a:latin typeface="Comic Sans MS"/>
                <a:ea typeface="Comic Sans MS"/>
                <a:cs typeface="Comic Sans MS"/>
                <a:sym typeface="Comic Sans MS"/>
              </a:rPr>
              <a:t>Model</a:t>
            </a:r>
            <a:r>
              <a:rPr lang="en-AU" sz="2000">
                <a:latin typeface="Comic Sans MS"/>
                <a:ea typeface="Comic Sans MS"/>
                <a:cs typeface="Comic Sans MS"/>
                <a:sym typeface="Comic Sans MS"/>
              </a:rPr>
              <a:t>?</a:t>
            </a:r>
            <a:endParaRPr/>
          </a:p>
          <a:p>
            <a:pPr indent="0" lvl="0" marL="0" rtl="0" algn="l">
              <a:lnSpc>
                <a:spcPct val="120000"/>
              </a:lnSpc>
              <a:spcBef>
                <a:spcPts val="1000"/>
              </a:spcBef>
              <a:spcAft>
                <a:spcPts val="0"/>
              </a:spcAft>
              <a:buClr>
                <a:schemeClr val="dk1"/>
              </a:buClr>
              <a:buSzPts val="2500"/>
              <a:buNone/>
            </a:pPr>
            <a:r>
              <a:rPr lang="en-AU" sz="2000">
                <a:latin typeface="Comic Sans MS"/>
                <a:ea typeface="Comic Sans MS"/>
                <a:cs typeface="Comic Sans MS"/>
                <a:sym typeface="Comic Sans MS"/>
              </a:rPr>
              <a:t>Model is something that is been learned for the data in order to solve a task.</a:t>
            </a:r>
            <a:endParaRPr/>
          </a:p>
          <a:p>
            <a:pPr indent="0" lvl="0" marL="0" rtl="0" algn="l">
              <a:lnSpc>
                <a:spcPct val="120000"/>
              </a:lnSpc>
              <a:spcBef>
                <a:spcPts val="1000"/>
              </a:spcBef>
              <a:spcAft>
                <a:spcPts val="0"/>
              </a:spcAft>
              <a:buClr>
                <a:schemeClr val="dk1"/>
              </a:buClr>
              <a:buSzPts val="2500"/>
              <a:buNone/>
            </a:pPr>
            <a:r>
              <a:rPr b="1" lang="en-AU" sz="2000">
                <a:latin typeface="Comic Sans MS"/>
                <a:ea typeface="Comic Sans MS"/>
                <a:cs typeface="Comic Sans MS"/>
                <a:sym typeface="Comic Sans MS"/>
              </a:rPr>
              <a:t>Models are classified into:</a:t>
            </a:r>
            <a:endParaRPr/>
          </a:p>
          <a:p>
            <a:pPr indent="0" lvl="0" marL="0" rtl="0" algn="l">
              <a:lnSpc>
                <a:spcPct val="120000"/>
              </a:lnSpc>
              <a:spcBef>
                <a:spcPts val="1000"/>
              </a:spcBef>
              <a:spcAft>
                <a:spcPts val="0"/>
              </a:spcAft>
              <a:buClr>
                <a:schemeClr val="dk1"/>
              </a:buClr>
              <a:buSzPts val="2500"/>
              <a:buNone/>
            </a:pPr>
            <a:r>
              <a:rPr b="1" lang="en-AU" sz="2000">
                <a:latin typeface="Comic Sans MS"/>
                <a:ea typeface="Comic Sans MS"/>
                <a:cs typeface="Comic Sans MS"/>
                <a:sym typeface="Comic Sans MS"/>
              </a:rPr>
              <a:t>Geometric model</a:t>
            </a:r>
            <a:endParaRPr/>
          </a:p>
          <a:p>
            <a:pPr indent="0" lvl="0" marL="0" rtl="0" algn="l">
              <a:lnSpc>
                <a:spcPct val="120000"/>
              </a:lnSpc>
              <a:spcBef>
                <a:spcPts val="1000"/>
              </a:spcBef>
              <a:spcAft>
                <a:spcPts val="0"/>
              </a:spcAft>
              <a:buClr>
                <a:schemeClr val="dk1"/>
              </a:buClr>
              <a:buSzPts val="2500"/>
              <a:buNone/>
            </a:pPr>
            <a:r>
              <a:t/>
            </a:r>
            <a:endParaRPr b="1" sz="2000">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ts val="2500"/>
              <a:buNone/>
            </a:pPr>
            <a:r>
              <a:rPr b="1" lang="en-AU" sz="2000">
                <a:latin typeface="Comic Sans MS"/>
                <a:ea typeface="Comic Sans MS"/>
                <a:cs typeface="Comic Sans MS"/>
                <a:sym typeface="Comic Sans MS"/>
              </a:rPr>
              <a:t>Probabilistic model</a:t>
            </a:r>
            <a:endParaRPr/>
          </a:p>
          <a:p>
            <a:pPr indent="0" lvl="0" marL="0" rtl="0" algn="l">
              <a:lnSpc>
                <a:spcPct val="120000"/>
              </a:lnSpc>
              <a:spcBef>
                <a:spcPts val="1000"/>
              </a:spcBef>
              <a:spcAft>
                <a:spcPts val="0"/>
              </a:spcAft>
              <a:buClr>
                <a:schemeClr val="dk1"/>
              </a:buClr>
              <a:buSzPts val="2500"/>
              <a:buNone/>
            </a:pPr>
            <a:r>
              <a:t/>
            </a:r>
            <a:endParaRPr b="1" sz="2000">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ts val="2500"/>
              <a:buNone/>
            </a:pPr>
            <a:r>
              <a:t/>
            </a:r>
            <a:endParaRPr b="1" sz="2000">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ts val="2500"/>
              <a:buNone/>
            </a:pPr>
            <a:r>
              <a:rPr b="1" lang="en-AU" sz="2000">
                <a:latin typeface="Comic Sans MS"/>
                <a:ea typeface="Comic Sans MS"/>
                <a:cs typeface="Comic Sans MS"/>
                <a:sym typeface="Comic Sans MS"/>
              </a:rPr>
              <a:t>Logical model</a:t>
            </a:r>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p:txBody>
      </p:sp>
      <p:sp>
        <p:nvSpPr>
          <p:cNvPr id="6045" name="Google Shape;6045;p42"/>
          <p:cNvSpPr txBox="1"/>
          <p:nvPr>
            <p:ph idx="11" type="ftr"/>
          </p:nvPr>
        </p:nvSpPr>
        <p:spPr>
          <a:xfrm>
            <a:off x="9640968" y="6295232"/>
            <a:ext cx="17619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b="1">
              <a:solidFill>
                <a:schemeClr val="dk1"/>
              </a:solidFill>
            </a:endParaRPr>
          </a:p>
        </p:txBody>
      </p:sp>
      <p:grpSp>
        <p:nvGrpSpPr>
          <p:cNvPr id="6046" name="Google Shape;6046;p42"/>
          <p:cNvGrpSpPr/>
          <p:nvPr/>
        </p:nvGrpSpPr>
        <p:grpSpPr>
          <a:xfrm>
            <a:off x="11364912" y="0"/>
            <a:ext cx="674688" cy="6848476"/>
            <a:chOff x="11364912" y="0"/>
            <a:chExt cx="674688" cy="6848476"/>
          </a:xfrm>
        </p:grpSpPr>
        <p:sp>
          <p:nvSpPr>
            <p:cNvPr id="6047" name="Google Shape;6047;p42"/>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048" name="Google Shape;6048;p42"/>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42"/>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2"/>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051" name="Google Shape;6051;p42"/>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42"/>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053" name="Google Shape;6053;p42"/>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2"/>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055" name="Google Shape;6055;p42"/>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2"/>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automatically generated" id="6057" name="Google Shape;6057;p42"/>
          <p:cNvPicPr preferRelativeResize="0"/>
          <p:nvPr/>
        </p:nvPicPr>
        <p:blipFill rotWithShape="1">
          <a:blip r:embed="rId4">
            <a:alphaModFix/>
          </a:blip>
          <a:srcRect b="0" l="0" r="0" t="0"/>
          <a:stretch/>
        </p:blipFill>
        <p:spPr>
          <a:xfrm>
            <a:off x="4733153" y="1781644"/>
            <a:ext cx="3100312" cy="2008512"/>
          </a:xfrm>
          <a:prstGeom prst="rect">
            <a:avLst/>
          </a:prstGeom>
          <a:noFill/>
          <a:ln>
            <a:noFill/>
          </a:ln>
        </p:spPr>
      </p:pic>
      <p:pic>
        <p:nvPicPr>
          <p:cNvPr descr="A picture containing clock&#10;&#10;Description automatically generated" id="6058" name="Google Shape;6058;p42"/>
          <p:cNvPicPr preferRelativeResize="0"/>
          <p:nvPr/>
        </p:nvPicPr>
        <p:blipFill rotWithShape="1">
          <a:blip r:embed="rId5">
            <a:alphaModFix/>
          </a:blip>
          <a:srcRect b="0" l="0" r="0" t="0"/>
          <a:stretch/>
        </p:blipFill>
        <p:spPr>
          <a:xfrm>
            <a:off x="8027933" y="3477257"/>
            <a:ext cx="2738880" cy="2008512"/>
          </a:xfrm>
          <a:prstGeom prst="rect">
            <a:avLst/>
          </a:prstGeom>
          <a:noFill/>
          <a:ln>
            <a:noFill/>
          </a:ln>
        </p:spPr>
      </p:pic>
      <p:pic>
        <p:nvPicPr>
          <p:cNvPr id="6059" name="Google Shape;6059;p42"/>
          <p:cNvPicPr preferRelativeResize="0"/>
          <p:nvPr/>
        </p:nvPicPr>
        <p:blipFill rotWithShape="1">
          <a:blip r:embed="rId6">
            <a:alphaModFix/>
          </a:blip>
          <a:srcRect b="0" l="0" r="0" t="0"/>
          <a:stretch/>
        </p:blipFill>
        <p:spPr>
          <a:xfrm>
            <a:off x="3559360" y="4847614"/>
            <a:ext cx="3259018" cy="18331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063" name="Shape 6063"/>
        <p:cNvGrpSpPr/>
        <p:nvPr/>
      </p:nvGrpSpPr>
      <p:grpSpPr>
        <a:xfrm>
          <a:off x="0" y="0"/>
          <a:ext cx="0" cy="0"/>
          <a:chOff x="0" y="0"/>
          <a:chExt cx="0" cy="0"/>
        </a:xfrm>
      </p:grpSpPr>
      <p:sp>
        <p:nvSpPr>
          <p:cNvPr id="6064" name="Google Shape;6064;p43"/>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065" name="Google Shape;6065;p43"/>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066" name="Google Shape;6066;p43"/>
          <p:cNvGrpSpPr/>
          <p:nvPr/>
        </p:nvGrpSpPr>
        <p:grpSpPr>
          <a:xfrm>
            <a:off x="0" y="0"/>
            <a:ext cx="1220788" cy="6858001"/>
            <a:chOff x="-14288" y="0"/>
            <a:chExt cx="1220788" cy="6858001"/>
          </a:xfrm>
        </p:grpSpPr>
        <p:sp>
          <p:nvSpPr>
            <p:cNvPr id="6067" name="Google Shape;6067;p43"/>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071" name="Google Shape;6071;p4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073" name="Google Shape;6073;p4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074" name="Google Shape;6074;p4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077" name="Google Shape;6077;p4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8" name="Google Shape;6078;p43"/>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079" name="Google Shape;6079;p4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080" name="Google Shape;6080;p4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081" name="Google Shape;6081;p4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082" name="Google Shape;6082;p4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3"/>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085" name="Google Shape;6085;p4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087" name="Google Shape;6087;p4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089" name="Google Shape;6089;p4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090" name="Google Shape;6090;p4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093" name="Google Shape;6093;p4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4" name="Google Shape;6094;p43"/>
          <p:cNvSpPr txBox="1"/>
          <p:nvPr>
            <p:ph type="title"/>
          </p:nvPr>
        </p:nvSpPr>
        <p:spPr>
          <a:xfrm>
            <a:off x="1141411" y="53976"/>
            <a:ext cx="9906000" cy="527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lang="en-AU" sz="2800">
                <a:latin typeface="Comic Sans MS"/>
                <a:ea typeface="Comic Sans MS"/>
                <a:cs typeface="Comic Sans MS"/>
                <a:sym typeface="Comic Sans MS"/>
              </a:rPr>
              <a:t>LOGICAL MODELS – TREE MODELS &amp; RULE MODELS</a:t>
            </a:r>
            <a:endParaRPr/>
          </a:p>
        </p:txBody>
      </p:sp>
      <p:sp>
        <p:nvSpPr>
          <p:cNvPr id="6095" name="Google Shape;6095;p43"/>
          <p:cNvSpPr txBox="1"/>
          <p:nvPr>
            <p:ph idx="1" type="body"/>
          </p:nvPr>
        </p:nvSpPr>
        <p:spPr>
          <a:xfrm>
            <a:off x="1206500" y="635002"/>
            <a:ext cx="9840900" cy="51561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Logical models uses a </a:t>
            </a:r>
            <a:r>
              <a:rPr b="1" lang="en-AU">
                <a:latin typeface="Comic Sans MS"/>
                <a:ea typeface="Comic Sans MS"/>
                <a:cs typeface="Comic Sans MS"/>
                <a:sym typeface="Comic Sans MS"/>
              </a:rPr>
              <a:t>logical expression to divide the instance spaces into segments</a:t>
            </a:r>
            <a:r>
              <a:rPr lang="en-AU">
                <a:latin typeface="Comic Sans MS"/>
                <a:ea typeface="Comic Sans MS"/>
                <a:cs typeface="Comic Sans MS"/>
                <a:sym typeface="Comic Sans MS"/>
              </a:rPr>
              <a:t> and hence construct grouping models.</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A logical expression is an expression that returns </a:t>
            </a:r>
            <a:r>
              <a:rPr b="1" lang="en-AU">
                <a:latin typeface="Comic Sans MS"/>
                <a:ea typeface="Comic Sans MS"/>
                <a:cs typeface="Comic Sans MS"/>
                <a:sym typeface="Comic Sans MS"/>
              </a:rPr>
              <a:t>a Boolean value ie, True or False.</a:t>
            </a:r>
            <a:endParaRPr>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Once the data is grouped using a logical expression, </a:t>
            </a:r>
            <a:r>
              <a:rPr b="1" lang="en-AU">
                <a:latin typeface="Comic Sans MS"/>
                <a:ea typeface="Comic Sans MS"/>
                <a:cs typeface="Comic Sans MS"/>
                <a:sym typeface="Comic Sans MS"/>
              </a:rPr>
              <a:t>the data is divided into homogenous groups</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We have two kinds of logical models:</a:t>
            </a:r>
            <a:endParaRPr/>
          </a:p>
          <a:p>
            <a:pPr indent="0" lvl="0" marL="0" rtl="0" algn="ctr">
              <a:lnSpc>
                <a:spcPct val="120000"/>
              </a:lnSpc>
              <a:spcBef>
                <a:spcPts val="1000"/>
              </a:spcBef>
              <a:spcAft>
                <a:spcPts val="0"/>
              </a:spcAft>
              <a:buClr>
                <a:schemeClr val="dk1"/>
              </a:buClr>
              <a:buSzPts val="3000"/>
              <a:buNone/>
            </a:pPr>
            <a:r>
              <a:rPr lang="en-AU">
                <a:latin typeface="Comic Sans MS"/>
                <a:ea typeface="Comic Sans MS"/>
                <a:cs typeface="Comic Sans MS"/>
                <a:sym typeface="Comic Sans MS"/>
              </a:rPr>
              <a:t> </a:t>
            </a:r>
            <a:r>
              <a:rPr b="1" lang="en-AU">
                <a:solidFill>
                  <a:srgbClr val="FF0000"/>
                </a:solidFill>
                <a:latin typeface="Comic Sans MS"/>
                <a:ea typeface="Comic Sans MS"/>
                <a:cs typeface="Comic Sans MS"/>
                <a:sym typeface="Comic Sans MS"/>
              </a:rPr>
              <a:t>Tree Models &amp; Rule Models </a:t>
            </a:r>
            <a:endParaRPr/>
          </a:p>
          <a:p>
            <a:pPr indent="0" lvl="0" marL="0" rtl="0" algn="l">
              <a:lnSpc>
                <a:spcPct val="120000"/>
              </a:lnSpc>
              <a:spcBef>
                <a:spcPts val="1000"/>
              </a:spcBef>
              <a:spcAft>
                <a:spcPts val="0"/>
              </a:spcAft>
              <a:buClr>
                <a:schemeClr val="dk1"/>
              </a:buClr>
              <a:buSzPts val="2250"/>
              <a:buNone/>
            </a:pPr>
            <a:r>
              <a:rPr lang="en-AU" sz="1800">
                <a:latin typeface="Comic Sans MS"/>
                <a:ea typeface="Comic Sans MS"/>
                <a:cs typeface="Comic Sans MS"/>
                <a:sym typeface="Comic Sans MS"/>
              </a:rPr>
              <a:t>Rule models consist of a collection of implications or </a:t>
            </a:r>
            <a:r>
              <a:rPr b="1" lang="en-AU" sz="1800">
                <a:latin typeface="Comic Sans MS"/>
                <a:ea typeface="Comic Sans MS"/>
                <a:cs typeface="Comic Sans MS"/>
                <a:sym typeface="Comic Sans MS"/>
              </a:rPr>
              <a:t>IF-THEN rules</a:t>
            </a:r>
            <a:r>
              <a:rPr lang="en-AU" sz="1800">
                <a:latin typeface="Comic Sans MS"/>
                <a:ea typeface="Comic Sans MS"/>
                <a:cs typeface="Comic Sans MS"/>
                <a:sym typeface="Comic Sans MS"/>
              </a:rPr>
              <a:t>, </a:t>
            </a:r>
            <a:endParaRPr/>
          </a:p>
          <a:p>
            <a:pPr indent="0" lvl="0" marL="0" rtl="0" algn="l">
              <a:lnSpc>
                <a:spcPct val="120000"/>
              </a:lnSpc>
              <a:spcBef>
                <a:spcPts val="1000"/>
              </a:spcBef>
              <a:spcAft>
                <a:spcPts val="0"/>
              </a:spcAft>
              <a:buClr>
                <a:schemeClr val="dk1"/>
              </a:buClr>
              <a:buSzPts val="2375"/>
              <a:buNone/>
            </a:pPr>
            <a:r>
              <a:rPr lang="en-AU" sz="1900">
                <a:latin typeface="Comic Sans MS"/>
                <a:ea typeface="Comic Sans MS"/>
                <a:cs typeface="Comic Sans MS"/>
                <a:sym typeface="Comic Sans MS"/>
              </a:rPr>
              <a:t>For tree-based models, the </a:t>
            </a:r>
            <a:r>
              <a:rPr b="1" lang="en-AU" sz="1900">
                <a:latin typeface="Comic Sans MS"/>
                <a:ea typeface="Comic Sans MS"/>
                <a:cs typeface="Comic Sans MS"/>
                <a:sym typeface="Comic Sans MS"/>
              </a:rPr>
              <a:t>‘if-part’ deﬁnes a segment</a:t>
            </a:r>
            <a:r>
              <a:rPr lang="en-AU" sz="1900">
                <a:latin typeface="Comic Sans MS"/>
                <a:ea typeface="Comic Sans MS"/>
                <a:cs typeface="Comic Sans MS"/>
                <a:sym typeface="Comic Sans MS"/>
              </a:rPr>
              <a:t> and the </a:t>
            </a:r>
            <a:r>
              <a:rPr b="1" lang="en-AU" sz="1900">
                <a:latin typeface="Comic Sans MS"/>
                <a:ea typeface="Comic Sans MS"/>
                <a:cs typeface="Comic Sans MS"/>
                <a:sym typeface="Comic Sans MS"/>
              </a:rPr>
              <a:t>‘then-part’ deﬁnes the behaviour of the model</a:t>
            </a:r>
            <a:r>
              <a:rPr lang="en-AU" sz="1900">
                <a:latin typeface="Comic Sans MS"/>
                <a:ea typeface="Comic Sans MS"/>
                <a:cs typeface="Comic Sans MS"/>
                <a:sym typeface="Comic Sans MS"/>
              </a:rPr>
              <a:t> for this segment.</a:t>
            </a:r>
            <a:endParaRPr b="1" sz="1900">
              <a:latin typeface="Comic Sans MS"/>
              <a:ea typeface="Comic Sans MS"/>
              <a:cs typeface="Comic Sans MS"/>
              <a:sym typeface="Comic Sans MS"/>
            </a:endParaRPr>
          </a:p>
          <a:p>
            <a:pPr indent="-38100" lvl="0" marL="22860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p:txBody>
      </p:sp>
      <p:sp>
        <p:nvSpPr>
          <p:cNvPr id="6096" name="Google Shape;6096;p43"/>
          <p:cNvSpPr txBox="1"/>
          <p:nvPr>
            <p:ph idx="11" type="ftr"/>
          </p:nvPr>
        </p:nvSpPr>
        <p:spPr>
          <a:xfrm>
            <a:off x="9426582" y="6397054"/>
            <a:ext cx="1856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097" name="Google Shape;6097;p43"/>
          <p:cNvGrpSpPr/>
          <p:nvPr/>
        </p:nvGrpSpPr>
        <p:grpSpPr>
          <a:xfrm>
            <a:off x="11364912" y="0"/>
            <a:ext cx="674688" cy="6848476"/>
            <a:chOff x="11364912" y="0"/>
            <a:chExt cx="674688" cy="6848476"/>
          </a:xfrm>
        </p:grpSpPr>
        <p:sp>
          <p:nvSpPr>
            <p:cNvPr id="6098" name="Google Shape;6098;p4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099" name="Google Shape;6099;p4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102" name="Google Shape;6102;p4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104" name="Google Shape;6104;p4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106" name="Google Shape;6106;p4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3"/>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111" name="Shape 6111"/>
        <p:cNvGrpSpPr/>
        <p:nvPr/>
      </p:nvGrpSpPr>
      <p:grpSpPr>
        <a:xfrm>
          <a:off x="0" y="0"/>
          <a:ext cx="0" cy="0"/>
          <a:chOff x="0" y="0"/>
          <a:chExt cx="0" cy="0"/>
        </a:xfrm>
      </p:grpSpPr>
      <p:sp>
        <p:nvSpPr>
          <p:cNvPr id="6112" name="Google Shape;6112;p44"/>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113" name="Google Shape;6113;p44"/>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114" name="Google Shape;6114;p44"/>
          <p:cNvGrpSpPr/>
          <p:nvPr/>
        </p:nvGrpSpPr>
        <p:grpSpPr>
          <a:xfrm>
            <a:off x="0" y="0"/>
            <a:ext cx="1220788" cy="6858001"/>
            <a:chOff x="-14288" y="0"/>
            <a:chExt cx="1220788" cy="6858001"/>
          </a:xfrm>
        </p:grpSpPr>
        <p:sp>
          <p:nvSpPr>
            <p:cNvPr id="6115" name="Google Shape;6115;p44"/>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119" name="Google Shape;6119;p4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121" name="Google Shape;6121;p4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122" name="Google Shape;6122;p4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125" name="Google Shape;6125;p4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6" name="Google Shape;6126;p44"/>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127" name="Google Shape;6127;p4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128" name="Google Shape;6128;p4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129" name="Google Shape;6129;p4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130" name="Google Shape;6130;p4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4"/>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133" name="Google Shape;6133;p4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135" name="Google Shape;6135;p4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137" name="Google Shape;6137;p4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138" name="Google Shape;6138;p4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4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141" name="Google Shape;6141;p4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2" name="Google Shape;6142;p44"/>
          <p:cNvSpPr txBox="1"/>
          <p:nvPr>
            <p:ph type="title"/>
          </p:nvPr>
        </p:nvSpPr>
        <p:spPr>
          <a:xfrm>
            <a:off x="1141411" y="53976"/>
            <a:ext cx="9906000" cy="527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lang="en-AU" sz="2800">
                <a:latin typeface="Comic Sans MS"/>
                <a:ea typeface="Comic Sans MS"/>
                <a:cs typeface="Comic Sans MS"/>
                <a:sym typeface="Comic Sans MS"/>
              </a:rPr>
              <a:t>LOGICAL MODELS – TREE MODELS &amp; RULE MODELS</a:t>
            </a:r>
            <a:endParaRPr/>
          </a:p>
        </p:txBody>
      </p:sp>
      <p:sp>
        <p:nvSpPr>
          <p:cNvPr id="6143" name="Google Shape;6143;p44"/>
          <p:cNvSpPr txBox="1"/>
          <p:nvPr>
            <p:ph idx="1" type="body"/>
          </p:nvPr>
        </p:nvSpPr>
        <p:spPr>
          <a:xfrm>
            <a:off x="1273175" y="885600"/>
            <a:ext cx="9840900" cy="51561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Both </a:t>
            </a:r>
            <a:r>
              <a:rPr b="1" lang="en-AU">
                <a:latin typeface="Comic Sans MS"/>
                <a:ea typeface="Comic Sans MS"/>
                <a:cs typeface="Comic Sans MS"/>
                <a:sym typeface="Comic Sans MS"/>
              </a:rPr>
              <a:t>Tree &amp; Rule</a:t>
            </a:r>
            <a:r>
              <a:rPr lang="en-AU">
                <a:latin typeface="Comic Sans MS"/>
                <a:ea typeface="Comic Sans MS"/>
                <a:cs typeface="Comic Sans MS"/>
                <a:sym typeface="Comic Sans MS"/>
              </a:rPr>
              <a:t> use the same approach of supervised machine learning.</a:t>
            </a:r>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 approach can be summarised in two strategies: </a:t>
            </a:r>
            <a:endParaRPr/>
          </a:p>
          <a:p>
            <a:pPr indent="0" lvl="0" marL="0" rtl="0" algn="l">
              <a:lnSpc>
                <a:spcPct val="120000"/>
              </a:lnSpc>
              <a:spcBef>
                <a:spcPts val="1000"/>
              </a:spcBef>
              <a:spcAft>
                <a:spcPts val="0"/>
              </a:spcAft>
              <a:buClr>
                <a:schemeClr val="dk1"/>
              </a:buClr>
              <a:buSzPts val="3000"/>
              <a:buNone/>
            </a:pPr>
            <a:r>
              <a:rPr lang="en-AU">
                <a:latin typeface="Comic Sans MS"/>
                <a:ea typeface="Comic Sans MS"/>
                <a:cs typeface="Comic Sans MS"/>
                <a:sym typeface="Comic Sans MS"/>
              </a:rPr>
              <a:t>1. We could first find </a:t>
            </a:r>
            <a:r>
              <a:rPr b="1" lang="en-AU">
                <a:latin typeface="Comic Sans MS"/>
                <a:ea typeface="Comic Sans MS"/>
                <a:cs typeface="Comic Sans MS"/>
                <a:sym typeface="Comic Sans MS"/>
              </a:rPr>
              <a:t>the body of the rule (the concept) </a:t>
            </a:r>
            <a:r>
              <a:rPr lang="en-AU">
                <a:latin typeface="Comic Sans MS"/>
                <a:ea typeface="Comic Sans MS"/>
                <a:cs typeface="Comic Sans MS"/>
                <a:sym typeface="Comic Sans MS"/>
              </a:rPr>
              <a:t>that covers a sufficiently homogeneous set of examples and </a:t>
            </a:r>
            <a:r>
              <a:rPr b="1" lang="en-AU">
                <a:latin typeface="Comic Sans MS"/>
                <a:ea typeface="Comic Sans MS"/>
                <a:cs typeface="Comic Sans MS"/>
                <a:sym typeface="Comic Sans MS"/>
              </a:rPr>
              <a:t>then find a label</a:t>
            </a:r>
            <a:r>
              <a:rPr lang="en-AU">
                <a:latin typeface="Comic Sans MS"/>
                <a:ea typeface="Comic Sans MS"/>
                <a:cs typeface="Comic Sans MS"/>
                <a:sym typeface="Comic Sans MS"/>
              </a:rPr>
              <a:t> to represent the body.</a:t>
            </a:r>
            <a:endParaRPr/>
          </a:p>
          <a:p>
            <a:pPr indent="-38100" lvl="0" marL="22860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ts val="3000"/>
              <a:buNone/>
            </a:pPr>
            <a:r>
              <a:rPr lang="en-AU">
                <a:latin typeface="Comic Sans MS"/>
                <a:ea typeface="Comic Sans MS"/>
                <a:cs typeface="Comic Sans MS"/>
                <a:sym typeface="Comic Sans MS"/>
              </a:rPr>
              <a:t>2. Alternately, we could approach it from the other direction, i.e., first </a:t>
            </a:r>
            <a:r>
              <a:rPr b="1" lang="en-AU">
                <a:latin typeface="Comic Sans MS"/>
                <a:ea typeface="Comic Sans MS"/>
                <a:cs typeface="Comic Sans MS"/>
                <a:sym typeface="Comic Sans MS"/>
              </a:rPr>
              <a:t>select a class we want to learn </a:t>
            </a:r>
            <a:r>
              <a:rPr lang="en-AU">
                <a:latin typeface="Comic Sans MS"/>
                <a:ea typeface="Comic Sans MS"/>
                <a:cs typeface="Comic Sans MS"/>
                <a:sym typeface="Comic Sans MS"/>
              </a:rPr>
              <a:t>and then find </a:t>
            </a:r>
            <a:r>
              <a:rPr b="1" lang="en-AU">
                <a:latin typeface="Comic Sans MS"/>
                <a:ea typeface="Comic Sans MS"/>
                <a:cs typeface="Comic Sans MS"/>
                <a:sym typeface="Comic Sans MS"/>
              </a:rPr>
              <a:t>rules that cover examples</a:t>
            </a:r>
            <a:r>
              <a:rPr lang="en-AU">
                <a:latin typeface="Comic Sans MS"/>
                <a:ea typeface="Comic Sans MS"/>
                <a:cs typeface="Comic Sans MS"/>
                <a:sym typeface="Comic Sans MS"/>
              </a:rPr>
              <a:t> of the class.</a:t>
            </a:r>
            <a:endParaRPr/>
          </a:p>
          <a:p>
            <a:pPr indent="-38100" lvl="0" marL="22860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p:txBody>
      </p:sp>
      <p:sp>
        <p:nvSpPr>
          <p:cNvPr id="6144" name="Google Shape;6144;p44"/>
          <p:cNvSpPr txBox="1"/>
          <p:nvPr>
            <p:ph idx="11" type="ftr"/>
          </p:nvPr>
        </p:nvSpPr>
        <p:spPr>
          <a:xfrm>
            <a:off x="9426582" y="6397054"/>
            <a:ext cx="1856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145" name="Google Shape;6145;p44"/>
          <p:cNvGrpSpPr/>
          <p:nvPr/>
        </p:nvGrpSpPr>
        <p:grpSpPr>
          <a:xfrm>
            <a:off x="11364912" y="0"/>
            <a:ext cx="674688" cy="6848476"/>
            <a:chOff x="11364912" y="0"/>
            <a:chExt cx="674688" cy="6848476"/>
          </a:xfrm>
        </p:grpSpPr>
        <p:sp>
          <p:nvSpPr>
            <p:cNvPr id="6146" name="Google Shape;6146;p4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147" name="Google Shape;6147;p4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150" name="Google Shape;6150;p4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152" name="Google Shape;6152;p4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154" name="Google Shape;6154;p4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4"/>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9" name="Shape 6159"/>
        <p:cNvGrpSpPr/>
        <p:nvPr/>
      </p:nvGrpSpPr>
      <p:grpSpPr>
        <a:xfrm>
          <a:off x="0" y="0"/>
          <a:ext cx="0" cy="0"/>
          <a:chOff x="0" y="0"/>
          <a:chExt cx="0" cy="0"/>
        </a:xfrm>
      </p:grpSpPr>
      <p:sp>
        <p:nvSpPr>
          <p:cNvPr id="6160" name="Google Shape;6160;p45"/>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161" name="Google Shape;6161;p45"/>
          <p:cNvPicPr preferRelativeResize="0"/>
          <p:nvPr/>
        </p:nvPicPr>
        <p:blipFill rotWithShape="1">
          <a:blip r:embed="rId3">
            <a:alphaModFix/>
          </a:blip>
          <a:srcRect b="0" l="0" r="0" t="0"/>
          <a:stretch/>
        </p:blipFill>
        <p:spPr>
          <a:xfrm>
            <a:off x="1190" y="-2"/>
            <a:ext cx="4061525" cy="6858000"/>
          </a:xfrm>
          <a:prstGeom prst="rect">
            <a:avLst/>
          </a:prstGeom>
          <a:noFill/>
          <a:ln>
            <a:noFill/>
          </a:ln>
        </p:spPr>
      </p:pic>
      <p:sp>
        <p:nvSpPr>
          <p:cNvPr id="6162" name="Google Shape;6162;p45"/>
          <p:cNvSpPr/>
          <p:nvPr/>
        </p:nvSpPr>
        <p:spPr>
          <a:xfrm>
            <a:off x="0" y="1853"/>
            <a:ext cx="4055700" cy="6858000"/>
          </a:xfrm>
          <a:prstGeom prst="rect">
            <a:avLst/>
          </a:prstGeom>
          <a:blipFill rotWithShape="1">
            <a:blip r:embed="rId4">
              <a:alphaModFix/>
            </a:blip>
            <a:stretch>
              <a:fillRect b="0" l="0" r="0" t="0"/>
            </a:stretch>
          </a:blipFill>
          <a:ln>
            <a:noFill/>
          </a:ln>
          <a:effectLst>
            <a:outerShdw blurRad="76200" rotWithShape="0" algn="l" dist="38100">
              <a:srgbClr val="000000">
                <a:alpha val="3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163" name="Google Shape;6163;p45"/>
          <p:cNvPicPr preferRelativeResize="0"/>
          <p:nvPr/>
        </p:nvPicPr>
        <p:blipFill rotWithShape="1">
          <a:blip r:embed="rId3">
            <a:alphaModFix amt="30000"/>
          </a:blip>
          <a:srcRect b="0" l="0" r="0" t="0"/>
          <a:stretch/>
        </p:blipFill>
        <p:spPr>
          <a:xfrm>
            <a:off x="-22530" y="23283"/>
            <a:ext cx="4078152" cy="6858000"/>
          </a:xfrm>
          <a:prstGeom prst="rect">
            <a:avLst/>
          </a:prstGeom>
          <a:noFill/>
          <a:ln>
            <a:noFill/>
          </a:ln>
        </p:spPr>
      </p:pic>
      <p:sp>
        <p:nvSpPr>
          <p:cNvPr id="6164" name="Google Shape;6164;p45"/>
          <p:cNvSpPr txBox="1"/>
          <p:nvPr>
            <p:ph type="title"/>
          </p:nvPr>
        </p:nvSpPr>
        <p:spPr>
          <a:xfrm>
            <a:off x="855266" y="618518"/>
            <a:ext cx="28515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omic Sans MS"/>
              <a:buNone/>
            </a:pPr>
            <a:r>
              <a:rPr lang="en-AU" sz="3200">
                <a:solidFill>
                  <a:srgbClr val="FFFFFF"/>
                </a:solidFill>
                <a:latin typeface="Comic Sans MS"/>
                <a:ea typeface="Comic Sans MS"/>
                <a:cs typeface="Comic Sans MS"/>
                <a:sym typeface="Comic Sans MS"/>
              </a:rPr>
              <a:t>LOGICAL MODELS EXAMPLE</a:t>
            </a:r>
            <a:endParaRPr/>
          </a:p>
        </p:txBody>
      </p:sp>
      <p:sp>
        <p:nvSpPr>
          <p:cNvPr id="6165" name="Google Shape;6165;p45"/>
          <p:cNvSpPr txBox="1"/>
          <p:nvPr>
            <p:ph idx="1" type="body"/>
          </p:nvPr>
        </p:nvSpPr>
        <p:spPr>
          <a:xfrm>
            <a:off x="844620" y="2249487"/>
            <a:ext cx="2862300" cy="395730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rgbClr val="FFFFFF"/>
              </a:buClr>
              <a:buSzPts val="1750"/>
              <a:buChar char="•"/>
            </a:pPr>
            <a:r>
              <a:rPr lang="en-AU" sz="1400">
                <a:solidFill>
                  <a:srgbClr val="FFFFFF"/>
                </a:solidFill>
                <a:latin typeface="Comic Sans MS"/>
                <a:ea typeface="Comic Sans MS"/>
                <a:cs typeface="Comic Sans MS"/>
                <a:sym typeface="Comic Sans MS"/>
              </a:rPr>
              <a:t>A simple tree-based model is shown below. The tree shows survival numbers of passengers on the Titanic ("sibsp" is the number of spouses or siblings aboard). The values under the leaves show the probability of survival and the percentage of observations in the leaf. The model can be summarised as: Your chances of survival were good if you were (i) a female or (ii) a male younger than 9.5 years with less than 2.5 siblings.</a:t>
            </a:r>
            <a:endParaRPr/>
          </a:p>
        </p:txBody>
      </p:sp>
      <p:grpSp>
        <p:nvGrpSpPr>
          <p:cNvPr id="6166" name="Google Shape;6166;p45"/>
          <p:cNvGrpSpPr/>
          <p:nvPr/>
        </p:nvGrpSpPr>
        <p:grpSpPr>
          <a:xfrm>
            <a:off x="0" y="0"/>
            <a:ext cx="1220788" cy="6858001"/>
            <a:chOff x="-14288" y="0"/>
            <a:chExt cx="1220788" cy="6858001"/>
          </a:xfrm>
        </p:grpSpPr>
        <p:sp>
          <p:nvSpPr>
            <p:cNvPr id="6167" name="Google Shape;6167;p45"/>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5"/>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5"/>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5"/>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6171" name="Google Shape;6171;p45"/>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5"/>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6173" name="Google Shape;6173;p45"/>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6174" name="Google Shape;6174;p45"/>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5"/>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5"/>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6177" name="Google Shape;6177;p45"/>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8" name="Google Shape;6178;p45"/>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6179" name="Google Shape;6179;p45"/>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6180" name="Google Shape;6180;p45"/>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6181" name="Google Shape;6181;p45"/>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6182" name="Google Shape;6182;p45"/>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45"/>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5"/>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6185" name="Google Shape;6185;p45"/>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5"/>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6187" name="Google Shape;6187;p45"/>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5"/>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6189" name="Google Shape;6189;p45"/>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6190" name="Google Shape;6190;p45"/>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5"/>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5"/>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6193" name="Google Shape;6193;p45"/>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close up of text on a white background&#10;&#10;Description automatically generated" id="6194" name="Google Shape;6194;p45"/>
          <p:cNvPicPr preferRelativeResize="0"/>
          <p:nvPr/>
        </p:nvPicPr>
        <p:blipFill rotWithShape="1">
          <a:blip r:embed="rId5">
            <a:alphaModFix/>
          </a:blip>
          <a:srcRect b="0" l="0" r="0" t="0"/>
          <a:stretch/>
        </p:blipFill>
        <p:spPr>
          <a:xfrm>
            <a:off x="4711778" y="826011"/>
            <a:ext cx="6844045" cy="5201473"/>
          </a:xfrm>
          <a:prstGeom prst="rect">
            <a:avLst/>
          </a:prstGeom>
          <a:noFill/>
          <a:ln>
            <a:noFill/>
          </a:ln>
        </p:spPr>
      </p:pic>
      <p:sp>
        <p:nvSpPr>
          <p:cNvPr id="6195" name="Google Shape;6195;p45"/>
          <p:cNvSpPr txBox="1"/>
          <p:nvPr>
            <p:ph idx="11" type="ftr"/>
          </p:nvPr>
        </p:nvSpPr>
        <p:spPr>
          <a:xfrm>
            <a:off x="9867439" y="6260179"/>
            <a:ext cx="18933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199" name="Shape 6199"/>
        <p:cNvGrpSpPr/>
        <p:nvPr/>
      </p:nvGrpSpPr>
      <p:grpSpPr>
        <a:xfrm>
          <a:off x="0" y="0"/>
          <a:ext cx="0" cy="0"/>
          <a:chOff x="0" y="0"/>
          <a:chExt cx="0" cy="0"/>
        </a:xfrm>
      </p:grpSpPr>
      <p:sp>
        <p:nvSpPr>
          <p:cNvPr id="6200" name="Google Shape;6200;p46"/>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201" name="Google Shape;6201;p46"/>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202" name="Google Shape;6202;p46"/>
          <p:cNvGrpSpPr/>
          <p:nvPr/>
        </p:nvGrpSpPr>
        <p:grpSpPr>
          <a:xfrm>
            <a:off x="0" y="0"/>
            <a:ext cx="1220788" cy="6858001"/>
            <a:chOff x="-14288" y="0"/>
            <a:chExt cx="1220788" cy="6858001"/>
          </a:xfrm>
        </p:grpSpPr>
        <p:sp>
          <p:nvSpPr>
            <p:cNvPr id="6203" name="Google Shape;6203;p46"/>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207" name="Google Shape;6207;p4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209" name="Google Shape;6209;p4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210" name="Google Shape;6210;p4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213" name="Google Shape;6213;p4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4" name="Google Shape;6214;p46"/>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215" name="Google Shape;6215;p4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216" name="Google Shape;6216;p4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217" name="Google Shape;6217;p4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218" name="Google Shape;6218;p4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6"/>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221" name="Google Shape;6221;p4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223" name="Google Shape;6223;p4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225" name="Google Shape;6225;p4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226" name="Google Shape;6226;p4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229" name="Google Shape;6229;p4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46"/>
          <p:cNvSpPr txBox="1"/>
          <p:nvPr>
            <p:ph type="title"/>
          </p:nvPr>
        </p:nvSpPr>
        <p:spPr>
          <a:xfrm>
            <a:off x="1141411" y="53977"/>
            <a:ext cx="9906000" cy="84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GEOMETRIC MODELS</a:t>
            </a:r>
            <a:endParaRPr sz="2800">
              <a:latin typeface="Comic Sans MS"/>
              <a:ea typeface="Comic Sans MS"/>
              <a:cs typeface="Comic Sans MS"/>
              <a:sym typeface="Comic Sans MS"/>
            </a:endParaRPr>
          </a:p>
        </p:txBody>
      </p:sp>
      <p:sp>
        <p:nvSpPr>
          <p:cNvPr id="6231" name="Google Shape;6231;p46"/>
          <p:cNvSpPr txBox="1"/>
          <p:nvPr>
            <p:ph idx="1" type="body"/>
          </p:nvPr>
        </p:nvSpPr>
        <p:spPr>
          <a:xfrm>
            <a:off x="1118074" y="910432"/>
            <a:ext cx="9840900" cy="55062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dk1"/>
              </a:buClr>
              <a:buSzPct val="125000"/>
              <a:buChar char="•"/>
            </a:pPr>
            <a:r>
              <a:rPr lang="en-AU">
                <a:latin typeface="Comic Sans MS"/>
                <a:ea typeface="Comic Sans MS"/>
                <a:cs typeface="Comic Sans MS"/>
                <a:sym typeface="Comic Sans MS"/>
              </a:rPr>
              <a:t>Geometric models are constructed in an instance spaces by </a:t>
            </a:r>
            <a:r>
              <a:rPr b="1" lang="en-AU">
                <a:latin typeface="Comic Sans MS"/>
                <a:ea typeface="Comic Sans MS"/>
                <a:cs typeface="Comic Sans MS"/>
                <a:sym typeface="Comic Sans MS"/>
              </a:rPr>
              <a:t>directly using lines, planes and distance.</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Easy to visualize (in 2 or more </a:t>
            </a:r>
            <a:r>
              <a:rPr lang="en-AU">
                <a:solidFill>
                  <a:srgbClr val="FF0000"/>
                </a:solidFill>
                <a:latin typeface="Comic Sans MS"/>
                <a:ea typeface="Comic Sans MS"/>
                <a:cs typeface="Comic Sans MS"/>
                <a:sym typeface="Comic Sans MS"/>
              </a:rPr>
              <a:t>instances /dimensions</a:t>
            </a:r>
            <a:r>
              <a:rPr lang="en-AU">
                <a:latin typeface="Comic Sans MS"/>
                <a:ea typeface="Comic Sans MS"/>
                <a:cs typeface="Comic Sans MS"/>
                <a:sym typeface="Comic Sans MS"/>
              </a:rPr>
              <a:t> (2d, 3d)).</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Geometric models use linear decision boundary between 2 classes ,then that class is linearly separable using decision boundary.</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Example: Spam or Ham</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This is called linear classifier because it is linearly divide into 2 classes.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general equation is </a:t>
            </a:r>
            <a:endParaRPr/>
          </a:p>
          <a:p>
            <a:pPr indent="0" lvl="0" marL="0" rtl="0" algn="ctr">
              <a:lnSpc>
                <a:spcPct val="120000"/>
              </a:lnSpc>
              <a:spcBef>
                <a:spcPts val="1000"/>
              </a:spcBef>
              <a:spcAft>
                <a:spcPts val="0"/>
              </a:spcAft>
              <a:buClr>
                <a:srgbClr val="FF0000"/>
              </a:buClr>
              <a:buSzPct val="125000"/>
              <a:buNone/>
            </a:pPr>
            <a:r>
              <a:rPr b="1" lang="en-AU">
                <a:solidFill>
                  <a:srgbClr val="FF0000"/>
                </a:solidFill>
                <a:latin typeface="Comic Sans MS"/>
                <a:ea typeface="Comic Sans MS"/>
                <a:cs typeface="Comic Sans MS"/>
                <a:sym typeface="Comic Sans MS"/>
              </a:rPr>
              <a:t>W. X = T</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Where, W is a vector perpendicular to decision boundary</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             X is arbitrary point on decision boundary</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             T is decision threshold</a:t>
            </a:r>
            <a:endParaRPr/>
          </a:p>
        </p:txBody>
      </p:sp>
      <p:sp>
        <p:nvSpPr>
          <p:cNvPr id="6232" name="Google Shape;6232;p46"/>
          <p:cNvSpPr txBox="1"/>
          <p:nvPr>
            <p:ph idx="11" type="ftr"/>
          </p:nvPr>
        </p:nvSpPr>
        <p:spPr>
          <a:xfrm>
            <a:off x="9319147" y="6398444"/>
            <a:ext cx="18645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233" name="Google Shape;6233;p46"/>
          <p:cNvGrpSpPr/>
          <p:nvPr/>
        </p:nvGrpSpPr>
        <p:grpSpPr>
          <a:xfrm>
            <a:off x="11364912" y="0"/>
            <a:ext cx="674688" cy="6848476"/>
            <a:chOff x="11364912" y="0"/>
            <a:chExt cx="674688" cy="6848476"/>
          </a:xfrm>
        </p:grpSpPr>
        <p:sp>
          <p:nvSpPr>
            <p:cNvPr id="6234" name="Google Shape;6234;p4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235" name="Google Shape;6235;p4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238" name="Google Shape;6238;p4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240" name="Google Shape;6240;p4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242" name="Google Shape;6242;p4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6"/>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7" name="Shape 6247"/>
        <p:cNvGrpSpPr/>
        <p:nvPr/>
      </p:nvGrpSpPr>
      <p:grpSpPr>
        <a:xfrm>
          <a:off x="0" y="0"/>
          <a:ext cx="0" cy="0"/>
          <a:chOff x="0" y="0"/>
          <a:chExt cx="0" cy="0"/>
        </a:xfrm>
      </p:grpSpPr>
      <p:sp>
        <p:nvSpPr>
          <p:cNvPr id="6248" name="Google Shape;6248;p47"/>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249" name="Google Shape;6249;p47"/>
          <p:cNvPicPr preferRelativeResize="0"/>
          <p:nvPr/>
        </p:nvPicPr>
        <p:blipFill rotWithShape="1">
          <a:blip r:embed="rId3">
            <a:alphaModFix/>
          </a:blip>
          <a:srcRect b="0" l="0" r="0" t="0"/>
          <a:stretch/>
        </p:blipFill>
        <p:spPr>
          <a:xfrm>
            <a:off x="1190" y="-2"/>
            <a:ext cx="4061525" cy="6858000"/>
          </a:xfrm>
          <a:prstGeom prst="rect">
            <a:avLst/>
          </a:prstGeom>
          <a:noFill/>
          <a:ln>
            <a:noFill/>
          </a:ln>
        </p:spPr>
      </p:pic>
      <p:sp>
        <p:nvSpPr>
          <p:cNvPr id="6250" name="Google Shape;6250;p47"/>
          <p:cNvSpPr/>
          <p:nvPr/>
        </p:nvSpPr>
        <p:spPr>
          <a:xfrm>
            <a:off x="0" y="1853"/>
            <a:ext cx="4055700" cy="6858000"/>
          </a:xfrm>
          <a:prstGeom prst="rect">
            <a:avLst/>
          </a:prstGeom>
          <a:blipFill rotWithShape="1">
            <a:blip r:embed="rId4">
              <a:alphaModFix/>
            </a:blip>
            <a:stretch>
              <a:fillRect b="0" l="0" r="0" t="0"/>
            </a:stretch>
          </a:blipFill>
          <a:ln>
            <a:noFill/>
          </a:ln>
          <a:effectLst>
            <a:outerShdw blurRad="76200" rotWithShape="0" algn="l" dist="38100">
              <a:srgbClr val="000000">
                <a:alpha val="3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251" name="Google Shape;6251;p47"/>
          <p:cNvPicPr preferRelativeResize="0"/>
          <p:nvPr/>
        </p:nvPicPr>
        <p:blipFill rotWithShape="1">
          <a:blip r:embed="rId3">
            <a:alphaModFix amt="30000"/>
          </a:blip>
          <a:srcRect b="0" l="0" r="0" t="0"/>
          <a:stretch/>
        </p:blipFill>
        <p:spPr>
          <a:xfrm>
            <a:off x="-22530" y="23283"/>
            <a:ext cx="4078152" cy="6858000"/>
          </a:xfrm>
          <a:prstGeom prst="rect">
            <a:avLst/>
          </a:prstGeom>
          <a:noFill/>
          <a:ln>
            <a:noFill/>
          </a:ln>
        </p:spPr>
      </p:pic>
      <p:sp>
        <p:nvSpPr>
          <p:cNvPr id="6252" name="Google Shape;6252;p47"/>
          <p:cNvSpPr txBox="1"/>
          <p:nvPr>
            <p:ph type="title"/>
          </p:nvPr>
        </p:nvSpPr>
        <p:spPr>
          <a:xfrm>
            <a:off x="889000" y="121140"/>
            <a:ext cx="2851500" cy="119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omic Sans MS"/>
              <a:buNone/>
            </a:pPr>
            <a:r>
              <a:rPr b="1" lang="en-AU" sz="3200">
                <a:solidFill>
                  <a:srgbClr val="FFFFFF"/>
                </a:solidFill>
                <a:latin typeface="Comic Sans MS"/>
                <a:ea typeface="Comic Sans MS"/>
                <a:cs typeface="Comic Sans MS"/>
                <a:sym typeface="Comic Sans MS"/>
              </a:rPr>
              <a:t>GEOMETRIC MODELS</a:t>
            </a:r>
            <a:endParaRPr sz="3200">
              <a:solidFill>
                <a:srgbClr val="FFFFFF"/>
              </a:solidFill>
              <a:latin typeface="Comic Sans MS"/>
              <a:ea typeface="Comic Sans MS"/>
              <a:cs typeface="Comic Sans MS"/>
              <a:sym typeface="Comic Sans MS"/>
            </a:endParaRPr>
          </a:p>
        </p:txBody>
      </p:sp>
      <p:sp>
        <p:nvSpPr>
          <p:cNvPr id="6253" name="Google Shape;6253;p47"/>
          <p:cNvSpPr txBox="1"/>
          <p:nvPr>
            <p:ph idx="1" type="body"/>
          </p:nvPr>
        </p:nvSpPr>
        <p:spPr>
          <a:xfrm>
            <a:off x="585391" y="1344580"/>
            <a:ext cx="3358500" cy="465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FFFFF"/>
              </a:buClr>
              <a:buSzPts val="2000"/>
              <a:buChar char="•"/>
            </a:pPr>
            <a:r>
              <a:rPr lang="en-AU" sz="1600">
                <a:solidFill>
                  <a:srgbClr val="FFFFFF"/>
                </a:solidFill>
                <a:latin typeface="Comic Sans MS"/>
                <a:ea typeface="Comic Sans MS"/>
                <a:cs typeface="Comic Sans MS"/>
                <a:sym typeface="Comic Sans MS"/>
              </a:rPr>
              <a:t>How to find the value of W ?</a:t>
            </a:r>
            <a:endParaRPr/>
          </a:p>
          <a:p>
            <a:pPr indent="0" lvl="0" marL="0" rtl="0" algn="l">
              <a:lnSpc>
                <a:spcPct val="120000"/>
              </a:lnSpc>
              <a:spcBef>
                <a:spcPts val="1000"/>
              </a:spcBef>
              <a:spcAft>
                <a:spcPts val="0"/>
              </a:spcAft>
              <a:buClr>
                <a:schemeClr val="dk1"/>
              </a:buClr>
              <a:buSzPts val="2000"/>
              <a:buNone/>
            </a:pPr>
            <a:r>
              <a:rPr b="1" lang="en-AU" sz="1600">
                <a:latin typeface="Comic Sans MS"/>
                <a:ea typeface="Comic Sans MS"/>
                <a:cs typeface="Comic Sans MS"/>
                <a:sym typeface="Comic Sans MS"/>
              </a:rPr>
              <a:t>w is a vector pointing from centre of mass of negative (-ve) to the centre of mass to positive +ve (centre of mass is basically average [p-n]) ,and arbitary point is [p+n/2]</a:t>
            </a:r>
            <a:endParaRPr/>
          </a:p>
          <a:p>
            <a:pPr indent="0" lvl="0" marL="0" rtl="0" algn="l">
              <a:lnSpc>
                <a:spcPct val="120000"/>
              </a:lnSpc>
              <a:spcBef>
                <a:spcPts val="1000"/>
              </a:spcBef>
              <a:spcAft>
                <a:spcPts val="0"/>
              </a:spcAft>
              <a:buClr>
                <a:schemeClr val="dk1"/>
              </a:buClr>
              <a:buSzPts val="2000"/>
              <a:buNone/>
            </a:pPr>
            <a:r>
              <a:t/>
            </a:r>
            <a:endParaRPr b="1" sz="1600">
              <a:latin typeface="Comic Sans MS"/>
              <a:ea typeface="Comic Sans MS"/>
              <a:cs typeface="Comic Sans MS"/>
              <a:sym typeface="Comic Sans MS"/>
            </a:endParaRPr>
          </a:p>
          <a:p>
            <a:pPr indent="0" lvl="0" marL="0" rtl="0" algn="ctr">
              <a:lnSpc>
                <a:spcPct val="120000"/>
              </a:lnSpc>
              <a:spcBef>
                <a:spcPts val="1000"/>
              </a:spcBef>
              <a:spcAft>
                <a:spcPts val="0"/>
              </a:spcAft>
              <a:buClr>
                <a:srgbClr val="FFC000"/>
              </a:buClr>
              <a:buSzPts val="3000"/>
              <a:buNone/>
            </a:pPr>
            <a:r>
              <a:rPr b="1" lang="en-AU">
                <a:solidFill>
                  <a:srgbClr val="FFC000"/>
                </a:solidFill>
                <a:latin typeface="Comic Sans MS"/>
                <a:ea typeface="Comic Sans MS"/>
                <a:cs typeface="Comic Sans MS"/>
                <a:sym typeface="Comic Sans MS"/>
              </a:rPr>
              <a:t>w.x = t</a:t>
            </a:r>
            <a:endParaRPr/>
          </a:p>
          <a:p>
            <a:pPr indent="0" lvl="0" marL="0" rtl="0" algn="ctr">
              <a:lnSpc>
                <a:spcPct val="120000"/>
              </a:lnSpc>
              <a:spcBef>
                <a:spcPts val="1000"/>
              </a:spcBef>
              <a:spcAft>
                <a:spcPts val="0"/>
              </a:spcAft>
              <a:buClr>
                <a:srgbClr val="FFC000"/>
              </a:buClr>
              <a:buSzPts val="3000"/>
              <a:buNone/>
            </a:pPr>
            <a:r>
              <a:rPr b="1" lang="en-AU">
                <a:solidFill>
                  <a:srgbClr val="FFC000"/>
                </a:solidFill>
                <a:latin typeface="Comic Sans MS"/>
                <a:ea typeface="Comic Sans MS"/>
                <a:cs typeface="Comic Sans MS"/>
                <a:sym typeface="Comic Sans MS"/>
              </a:rPr>
              <a:t>(p-n)(p+n/2)= t</a:t>
            </a:r>
            <a:endParaRPr/>
          </a:p>
          <a:p>
            <a:pPr indent="-101600" lvl="0" marL="228600" rtl="0" algn="l">
              <a:lnSpc>
                <a:spcPct val="120000"/>
              </a:lnSpc>
              <a:spcBef>
                <a:spcPts val="1000"/>
              </a:spcBef>
              <a:spcAft>
                <a:spcPts val="0"/>
              </a:spcAft>
              <a:buClr>
                <a:schemeClr val="dk1"/>
              </a:buClr>
              <a:buSzPts val="2000"/>
              <a:buNone/>
            </a:pPr>
            <a:r>
              <a:t/>
            </a:r>
            <a:endParaRPr b="1" sz="1600">
              <a:solidFill>
                <a:srgbClr val="FFC000"/>
              </a:solidFill>
              <a:latin typeface="Comic Sans MS"/>
              <a:ea typeface="Comic Sans MS"/>
              <a:cs typeface="Comic Sans MS"/>
              <a:sym typeface="Comic Sans MS"/>
            </a:endParaRPr>
          </a:p>
          <a:p>
            <a:pPr indent="-101600" lvl="0" marL="228600" rtl="0" algn="l">
              <a:lnSpc>
                <a:spcPct val="120000"/>
              </a:lnSpc>
              <a:spcBef>
                <a:spcPts val="1000"/>
              </a:spcBef>
              <a:spcAft>
                <a:spcPts val="0"/>
              </a:spcAft>
              <a:buClr>
                <a:schemeClr val="dk1"/>
              </a:buClr>
              <a:buSzPts val="2000"/>
              <a:buNone/>
            </a:pPr>
            <a:r>
              <a:t/>
            </a:r>
            <a:endParaRPr sz="1600">
              <a:solidFill>
                <a:srgbClr val="FFFFFF"/>
              </a:solidFill>
              <a:latin typeface="Comic Sans MS"/>
              <a:ea typeface="Comic Sans MS"/>
              <a:cs typeface="Comic Sans MS"/>
              <a:sym typeface="Comic Sans MS"/>
            </a:endParaRPr>
          </a:p>
        </p:txBody>
      </p:sp>
      <p:grpSp>
        <p:nvGrpSpPr>
          <p:cNvPr id="6254" name="Google Shape;6254;p47"/>
          <p:cNvGrpSpPr/>
          <p:nvPr/>
        </p:nvGrpSpPr>
        <p:grpSpPr>
          <a:xfrm>
            <a:off x="0" y="0"/>
            <a:ext cx="1220788" cy="6858001"/>
            <a:chOff x="-14288" y="0"/>
            <a:chExt cx="1220788" cy="6858001"/>
          </a:xfrm>
        </p:grpSpPr>
        <p:sp>
          <p:nvSpPr>
            <p:cNvPr id="6255" name="Google Shape;6255;p47"/>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6259" name="Google Shape;6259;p4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6261" name="Google Shape;6261;p4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6262" name="Google Shape;6262;p4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6265" name="Google Shape;6265;p4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6" name="Google Shape;6266;p47"/>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6267" name="Google Shape;6267;p4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6268" name="Google Shape;6268;p4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6269" name="Google Shape;6269;p4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6270" name="Google Shape;6270;p4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7"/>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6273" name="Google Shape;6273;p4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6275" name="Google Shape;6275;p4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6277" name="Google Shape;6277;p4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6278" name="Google Shape;6278;p4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6281" name="Google Shape;6281;p4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close up of text on a white surface&#10;&#10;Description automatically generated" id="6282" name="Google Shape;6282;p47"/>
          <p:cNvPicPr preferRelativeResize="0"/>
          <p:nvPr/>
        </p:nvPicPr>
        <p:blipFill rotWithShape="1">
          <a:blip r:embed="rId5">
            <a:alphaModFix/>
          </a:blip>
          <a:srcRect b="0" l="0" r="0" t="0"/>
          <a:stretch/>
        </p:blipFill>
        <p:spPr>
          <a:xfrm>
            <a:off x="4711778" y="1048442"/>
            <a:ext cx="6844045" cy="4756611"/>
          </a:xfrm>
          <a:prstGeom prst="rect">
            <a:avLst/>
          </a:prstGeom>
          <a:noFill/>
          <a:ln>
            <a:noFill/>
          </a:ln>
        </p:spPr>
      </p:pic>
      <p:sp>
        <p:nvSpPr>
          <p:cNvPr id="6283" name="Google Shape;6283;p47"/>
          <p:cNvSpPr txBox="1"/>
          <p:nvPr>
            <p:ph idx="11" type="ftr"/>
          </p:nvPr>
        </p:nvSpPr>
        <p:spPr>
          <a:xfrm>
            <a:off x="9736265" y="6295232"/>
            <a:ext cx="19719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287" name="Shape 6287"/>
        <p:cNvGrpSpPr/>
        <p:nvPr/>
      </p:nvGrpSpPr>
      <p:grpSpPr>
        <a:xfrm>
          <a:off x="0" y="0"/>
          <a:ext cx="0" cy="0"/>
          <a:chOff x="0" y="0"/>
          <a:chExt cx="0" cy="0"/>
        </a:xfrm>
      </p:grpSpPr>
      <p:sp>
        <p:nvSpPr>
          <p:cNvPr id="6288" name="Google Shape;6288;p48"/>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289" name="Google Shape;6289;p48"/>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290" name="Google Shape;6290;p48"/>
          <p:cNvGrpSpPr/>
          <p:nvPr/>
        </p:nvGrpSpPr>
        <p:grpSpPr>
          <a:xfrm>
            <a:off x="0" y="0"/>
            <a:ext cx="1220788" cy="6858001"/>
            <a:chOff x="-14288" y="0"/>
            <a:chExt cx="1220788" cy="6858001"/>
          </a:xfrm>
        </p:grpSpPr>
        <p:sp>
          <p:nvSpPr>
            <p:cNvPr id="6291" name="Google Shape;6291;p48"/>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8"/>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8"/>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8"/>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295" name="Google Shape;6295;p48"/>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8"/>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297" name="Google Shape;6297;p48"/>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298" name="Google Shape;6298;p48"/>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8"/>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8"/>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301" name="Google Shape;6301;p48"/>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2" name="Google Shape;6302;p48"/>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303" name="Google Shape;6303;p48"/>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304" name="Google Shape;6304;p48"/>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305" name="Google Shape;6305;p48"/>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306" name="Google Shape;6306;p48"/>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8"/>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8"/>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309" name="Google Shape;6309;p48"/>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8"/>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311" name="Google Shape;6311;p48"/>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8"/>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313" name="Google Shape;6313;p48"/>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314" name="Google Shape;6314;p48"/>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8"/>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8"/>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317" name="Google Shape;6317;p48"/>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48"/>
          <p:cNvSpPr txBox="1"/>
          <p:nvPr>
            <p:ph type="title"/>
          </p:nvPr>
        </p:nvSpPr>
        <p:spPr>
          <a:xfrm>
            <a:off x="1141411" y="53977"/>
            <a:ext cx="9906000" cy="84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GEOMETRIC MODELS</a:t>
            </a:r>
            <a:endParaRPr sz="2800">
              <a:latin typeface="Comic Sans MS"/>
              <a:ea typeface="Comic Sans MS"/>
              <a:cs typeface="Comic Sans MS"/>
              <a:sym typeface="Comic Sans MS"/>
            </a:endParaRPr>
          </a:p>
        </p:txBody>
      </p:sp>
      <p:sp>
        <p:nvSpPr>
          <p:cNvPr id="6319" name="Google Shape;6319;p48"/>
          <p:cNvSpPr txBox="1"/>
          <p:nvPr>
            <p:ph idx="1" type="body"/>
          </p:nvPr>
        </p:nvSpPr>
        <p:spPr>
          <a:xfrm>
            <a:off x="1118074" y="910432"/>
            <a:ext cx="9840900" cy="55062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Geometric concepts like </a:t>
            </a:r>
            <a:r>
              <a:rPr b="1" lang="en-AU">
                <a:latin typeface="Comic Sans MS"/>
                <a:ea typeface="Comic Sans MS"/>
                <a:cs typeface="Comic Sans MS"/>
                <a:sym typeface="Comic Sans MS"/>
              </a:rPr>
              <a:t>lines or planes to segment (classify)</a:t>
            </a:r>
            <a:r>
              <a:rPr lang="en-AU">
                <a:latin typeface="Comic Sans MS"/>
                <a:ea typeface="Comic Sans MS"/>
                <a:cs typeface="Comic Sans MS"/>
                <a:sym typeface="Comic Sans MS"/>
              </a:rPr>
              <a:t> the instance space. These are called </a:t>
            </a:r>
            <a:r>
              <a:rPr b="1" lang="en-AU">
                <a:latin typeface="Comic Sans MS"/>
                <a:ea typeface="Comic Sans MS"/>
                <a:cs typeface="Comic Sans MS"/>
                <a:sym typeface="Comic Sans MS"/>
              </a:rPr>
              <a:t>Linear models</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Alternatively, we can use the geometric notion of distance to represent similarity.</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If two points are close together, they have similar values for features and thus can be classed as similar. We call such models as </a:t>
            </a:r>
            <a:r>
              <a:rPr b="1" lang="en-AU">
                <a:latin typeface="Comic Sans MS"/>
                <a:ea typeface="Comic Sans MS"/>
                <a:cs typeface="Comic Sans MS"/>
                <a:sym typeface="Comic Sans MS"/>
              </a:rPr>
              <a:t>Distance-based models</a:t>
            </a:r>
            <a:r>
              <a:rPr lang="en-AU">
                <a:latin typeface="Comic Sans MS"/>
                <a:ea typeface="Comic Sans MS"/>
                <a:cs typeface="Comic Sans MS"/>
                <a:sym typeface="Comic Sans MS"/>
              </a:rPr>
              <a:t>.</a:t>
            </a:r>
            <a:endParaRPr/>
          </a:p>
          <a:p>
            <a:pPr indent="0" lvl="0" marL="0" rtl="0" algn="ctr">
              <a:lnSpc>
                <a:spcPct val="120000"/>
              </a:lnSpc>
              <a:spcBef>
                <a:spcPts val="1000"/>
              </a:spcBef>
              <a:spcAft>
                <a:spcPts val="0"/>
              </a:spcAft>
              <a:buClr>
                <a:srgbClr val="FF0000"/>
              </a:buClr>
              <a:buSzPts val="3000"/>
              <a:buNone/>
            </a:pPr>
            <a:r>
              <a:rPr b="1" lang="en-AU">
                <a:solidFill>
                  <a:srgbClr val="FF0000"/>
                </a:solidFill>
                <a:latin typeface="Comic Sans MS"/>
                <a:ea typeface="Comic Sans MS"/>
                <a:cs typeface="Comic Sans MS"/>
                <a:sym typeface="Comic Sans MS"/>
              </a:rPr>
              <a:t>Linear Models</a:t>
            </a:r>
            <a:endParaRPr/>
          </a:p>
          <a:p>
            <a:pPr indent="0" lvl="0" marL="0" rtl="0" algn="ctr">
              <a:lnSpc>
                <a:spcPct val="120000"/>
              </a:lnSpc>
              <a:spcBef>
                <a:spcPts val="1000"/>
              </a:spcBef>
              <a:spcAft>
                <a:spcPts val="0"/>
              </a:spcAft>
              <a:buClr>
                <a:srgbClr val="FF0000"/>
              </a:buClr>
              <a:buSzPts val="3000"/>
              <a:buNone/>
            </a:pPr>
            <a:r>
              <a:rPr b="1" lang="en-AU">
                <a:solidFill>
                  <a:srgbClr val="FF0000"/>
                </a:solidFill>
                <a:latin typeface="Comic Sans MS"/>
                <a:ea typeface="Comic Sans MS"/>
                <a:cs typeface="Comic Sans MS"/>
                <a:sym typeface="Comic Sans MS"/>
              </a:rPr>
              <a:t>&amp;</a:t>
            </a:r>
            <a:endParaRPr/>
          </a:p>
          <a:p>
            <a:pPr indent="0" lvl="0" marL="0" rtl="0" algn="ctr">
              <a:lnSpc>
                <a:spcPct val="120000"/>
              </a:lnSpc>
              <a:spcBef>
                <a:spcPts val="1000"/>
              </a:spcBef>
              <a:spcAft>
                <a:spcPts val="0"/>
              </a:spcAft>
              <a:buClr>
                <a:srgbClr val="FF0000"/>
              </a:buClr>
              <a:buSzPts val="3000"/>
              <a:buNone/>
            </a:pPr>
            <a:r>
              <a:rPr b="1" lang="en-AU">
                <a:solidFill>
                  <a:srgbClr val="FF0000"/>
                </a:solidFill>
                <a:latin typeface="Comic Sans MS"/>
                <a:ea typeface="Comic Sans MS"/>
                <a:cs typeface="Comic Sans MS"/>
                <a:sym typeface="Comic Sans MS"/>
              </a:rPr>
              <a:t>Distance – Based Models</a:t>
            </a:r>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p:txBody>
      </p:sp>
      <p:sp>
        <p:nvSpPr>
          <p:cNvPr id="6320" name="Google Shape;6320;p48"/>
          <p:cNvSpPr txBox="1"/>
          <p:nvPr>
            <p:ph idx="11" type="ftr"/>
          </p:nvPr>
        </p:nvSpPr>
        <p:spPr>
          <a:xfrm>
            <a:off x="9319147" y="6398444"/>
            <a:ext cx="18645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321" name="Google Shape;6321;p48"/>
          <p:cNvGrpSpPr/>
          <p:nvPr/>
        </p:nvGrpSpPr>
        <p:grpSpPr>
          <a:xfrm>
            <a:off x="11364912" y="0"/>
            <a:ext cx="674688" cy="6848476"/>
            <a:chOff x="11364912" y="0"/>
            <a:chExt cx="674688" cy="6848476"/>
          </a:xfrm>
        </p:grpSpPr>
        <p:sp>
          <p:nvSpPr>
            <p:cNvPr id="6322" name="Google Shape;6322;p48"/>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323" name="Google Shape;6323;p48"/>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8"/>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8"/>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326" name="Google Shape;6326;p48"/>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8"/>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328" name="Google Shape;6328;p48"/>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8"/>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330" name="Google Shape;6330;p48"/>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8"/>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35" name="Shape 6335"/>
        <p:cNvGrpSpPr/>
        <p:nvPr/>
      </p:nvGrpSpPr>
      <p:grpSpPr>
        <a:xfrm>
          <a:off x="0" y="0"/>
          <a:ext cx="0" cy="0"/>
          <a:chOff x="0" y="0"/>
          <a:chExt cx="0" cy="0"/>
        </a:xfrm>
      </p:grpSpPr>
      <p:sp>
        <p:nvSpPr>
          <p:cNvPr id="6336" name="Google Shape;6336;p49"/>
          <p:cNvSpPr txBox="1"/>
          <p:nvPr>
            <p:ph type="title"/>
          </p:nvPr>
        </p:nvSpPr>
        <p:spPr>
          <a:xfrm>
            <a:off x="1141413" y="183515"/>
            <a:ext cx="9906000" cy="95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GEOMETRIC MODELS – LINEAR </a:t>
            </a:r>
            <a:endParaRPr>
              <a:latin typeface="Comic Sans MS"/>
              <a:ea typeface="Comic Sans MS"/>
              <a:cs typeface="Comic Sans MS"/>
              <a:sym typeface="Comic Sans MS"/>
            </a:endParaRPr>
          </a:p>
        </p:txBody>
      </p:sp>
      <p:pic>
        <p:nvPicPr>
          <p:cNvPr id="6337" name="Google Shape;6337;p49"/>
          <p:cNvPicPr preferRelativeResize="0"/>
          <p:nvPr/>
        </p:nvPicPr>
        <p:blipFill rotWithShape="1">
          <a:blip r:embed="rId4">
            <a:alphaModFix/>
          </a:blip>
          <a:srcRect b="0" l="0" r="0" t="0"/>
          <a:stretch/>
        </p:blipFill>
        <p:spPr>
          <a:xfrm>
            <a:off x="868035" y="1754939"/>
            <a:ext cx="3893100" cy="33480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6338" name="Google Shape;6338;p49"/>
          <p:cNvSpPr txBox="1"/>
          <p:nvPr>
            <p:ph idx="1" type="body"/>
          </p:nvPr>
        </p:nvSpPr>
        <p:spPr>
          <a:xfrm>
            <a:off x="5034579" y="1140878"/>
            <a:ext cx="6012900" cy="528900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lt1"/>
              </a:buClr>
              <a:buSzPts val="2500"/>
              <a:buChar char="•"/>
            </a:pPr>
            <a:r>
              <a:rPr lang="en-AU" sz="2000">
                <a:latin typeface="Comic Sans MS"/>
                <a:ea typeface="Comic Sans MS"/>
                <a:cs typeface="Comic Sans MS"/>
                <a:sym typeface="Comic Sans MS"/>
              </a:rPr>
              <a:t>Linear models are relatively simple.</a:t>
            </a:r>
            <a:endParaRPr/>
          </a:p>
          <a:p>
            <a:pPr indent="-228600" lvl="0" marL="228600" rtl="0" algn="l">
              <a:lnSpc>
                <a:spcPct val="110000"/>
              </a:lnSpc>
              <a:spcBef>
                <a:spcPts val="1000"/>
              </a:spcBef>
              <a:spcAft>
                <a:spcPts val="0"/>
              </a:spcAft>
              <a:buClr>
                <a:schemeClr val="lt1"/>
              </a:buClr>
              <a:buSzPts val="2500"/>
              <a:buChar char="•"/>
            </a:pPr>
            <a:r>
              <a:rPr lang="en-AU" sz="2000">
                <a:latin typeface="Comic Sans MS"/>
                <a:ea typeface="Comic Sans MS"/>
                <a:cs typeface="Comic Sans MS"/>
                <a:sym typeface="Comic Sans MS"/>
              </a:rPr>
              <a:t>In this case, the function is represented as a linear combination of its inputs.</a:t>
            </a:r>
            <a:endParaRPr/>
          </a:p>
          <a:p>
            <a:pPr indent="-228600" lvl="0" marL="228600" rtl="0" algn="l">
              <a:lnSpc>
                <a:spcPct val="110000"/>
              </a:lnSpc>
              <a:spcBef>
                <a:spcPts val="1000"/>
              </a:spcBef>
              <a:spcAft>
                <a:spcPts val="0"/>
              </a:spcAft>
              <a:buClr>
                <a:schemeClr val="lt1"/>
              </a:buClr>
              <a:buSzPts val="2500"/>
              <a:buChar char="•"/>
            </a:pPr>
            <a:r>
              <a:rPr lang="en-AU" sz="2000">
                <a:latin typeface="Comic Sans MS"/>
                <a:ea typeface="Comic Sans MS"/>
                <a:cs typeface="Comic Sans MS"/>
                <a:sym typeface="Comic Sans MS"/>
              </a:rPr>
              <a:t> If </a:t>
            </a:r>
            <a:r>
              <a:rPr b="1" i="1" lang="en-AU" sz="2000">
                <a:solidFill>
                  <a:schemeClr val="dk1"/>
                </a:solidFill>
                <a:latin typeface="Comic Sans MS"/>
                <a:ea typeface="Comic Sans MS"/>
                <a:cs typeface="Comic Sans MS"/>
                <a:sym typeface="Comic Sans MS"/>
              </a:rPr>
              <a:t>x</a:t>
            </a:r>
            <a:r>
              <a:rPr b="1" baseline="-25000" lang="en-AU" sz="2000">
                <a:solidFill>
                  <a:schemeClr val="dk1"/>
                </a:solidFill>
                <a:latin typeface="Comic Sans MS"/>
                <a:ea typeface="Comic Sans MS"/>
                <a:cs typeface="Comic Sans MS"/>
                <a:sym typeface="Comic Sans MS"/>
              </a:rPr>
              <a:t>1 </a:t>
            </a:r>
            <a:r>
              <a:rPr b="1" lang="en-AU" sz="2000">
                <a:solidFill>
                  <a:schemeClr val="dk1"/>
                </a:solidFill>
                <a:latin typeface="Comic Sans MS"/>
                <a:ea typeface="Comic Sans MS"/>
                <a:cs typeface="Comic Sans MS"/>
                <a:sym typeface="Comic Sans MS"/>
              </a:rPr>
              <a:t>and </a:t>
            </a:r>
            <a:r>
              <a:rPr b="1" i="1" lang="en-AU" sz="2000">
                <a:solidFill>
                  <a:schemeClr val="dk1"/>
                </a:solidFill>
                <a:latin typeface="Comic Sans MS"/>
                <a:ea typeface="Comic Sans MS"/>
                <a:cs typeface="Comic Sans MS"/>
                <a:sym typeface="Comic Sans MS"/>
              </a:rPr>
              <a:t>x</a:t>
            </a:r>
            <a:r>
              <a:rPr b="1" baseline="-25000" lang="en-AU" sz="2000">
                <a:solidFill>
                  <a:schemeClr val="dk1"/>
                </a:solidFill>
                <a:latin typeface="Comic Sans MS"/>
                <a:ea typeface="Comic Sans MS"/>
                <a:cs typeface="Comic Sans MS"/>
                <a:sym typeface="Comic Sans MS"/>
              </a:rPr>
              <a:t>2</a:t>
            </a:r>
            <a:r>
              <a:rPr lang="en-AU" sz="2000">
                <a:latin typeface="Comic Sans MS"/>
                <a:ea typeface="Comic Sans MS"/>
                <a:cs typeface="Comic Sans MS"/>
                <a:sym typeface="Comic Sans MS"/>
              </a:rPr>
              <a:t> are two scalars or vectors of the same dimension and </a:t>
            </a:r>
            <a:r>
              <a:rPr b="1" i="1" lang="en-AU" sz="2000">
                <a:solidFill>
                  <a:schemeClr val="dk1"/>
                </a:solidFill>
                <a:latin typeface="Comic Sans MS"/>
                <a:ea typeface="Comic Sans MS"/>
                <a:cs typeface="Comic Sans MS"/>
                <a:sym typeface="Comic Sans MS"/>
              </a:rPr>
              <a:t>a</a:t>
            </a:r>
            <a:r>
              <a:rPr lang="en-AU" sz="2000">
                <a:solidFill>
                  <a:schemeClr val="dk1"/>
                </a:solidFill>
                <a:latin typeface="Comic Sans MS"/>
                <a:ea typeface="Comic Sans MS"/>
                <a:cs typeface="Comic Sans MS"/>
                <a:sym typeface="Comic Sans MS"/>
              </a:rPr>
              <a:t> and </a:t>
            </a:r>
            <a:r>
              <a:rPr b="1" i="1" lang="en-AU" sz="2000">
                <a:solidFill>
                  <a:schemeClr val="dk1"/>
                </a:solidFill>
                <a:latin typeface="Comic Sans MS"/>
                <a:ea typeface="Comic Sans MS"/>
                <a:cs typeface="Comic Sans MS"/>
                <a:sym typeface="Comic Sans MS"/>
              </a:rPr>
              <a:t>b</a:t>
            </a:r>
            <a:r>
              <a:rPr lang="en-AU" sz="2000">
                <a:solidFill>
                  <a:schemeClr val="dk1"/>
                </a:solidFill>
                <a:latin typeface="Comic Sans MS"/>
                <a:ea typeface="Comic Sans MS"/>
                <a:cs typeface="Comic Sans MS"/>
                <a:sym typeface="Comic Sans MS"/>
              </a:rPr>
              <a:t> </a:t>
            </a:r>
            <a:r>
              <a:rPr lang="en-AU" sz="2000">
                <a:latin typeface="Comic Sans MS"/>
                <a:ea typeface="Comic Sans MS"/>
                <a:cs typeface="Comic Sans MS"/>
                <a:sym typeface="Comic Sans MS"/>
              </a:rPr>
              <a:t>are arbitrary scalars, then </a:t>
            </a:r>
            <a:r>
              <a:rPr b="1" i="1" lang="en-AU" sz="2000">
                <a:solidFill>
                  <a:schemeClr val="dk1"/>
                </a:solidFill>
                <a:latin typeface="Comic Sans MS"/>
                <a:ea typeface="Comic Sans MS"/>
                <a:cs typeface="Comic Sans MS"/>
                <a:sym typeface="Comic Sans MS"/>
              </a:rPr>
              <a:t>ax</a:t>
            </a:r>
            <a:r>
              <a:rPr b="1" baseline="-25000" lang="en-AU" sz="2000">
                <a:solidFill>
                  <a:schemeClr val="dk1"/>
                </a:solidFill>
                <a:latin typeface="Comic Sans MS"/>
                <a:ea typeface="Comic Sans MS"/>
                <a:cs typeface="Comic Sans MS"/>
                <a:sym typeface="Comic Sans MS"/>
              </a:rPr>
              <a:t>1 </a:t>
            </a:r>
            <a:r>
              <a:rPr b="1" lang="en-AU" sz="2000">
                <a:solidFill>
                  <a:schemeClr val="dk1"/>
                </a:solidFill>
                <a:latin typeface="Comic Sans MS"/>
                <a:ea typeface="Comic Sans MS"/>
                <a:cs typeface="Comic Sans MS"/>
                <a:sym typeface="Comic Sans MS"/>
              </a:rPr>
              <a:t>+ </a:t>
            </a:r>
            <a:r>
              <a:rPr b="1" i="1" lang="en-AU" sz="2000">
                <a:solidFill>
                  <a:schemeClr val="dk1"/>
                </a:solidFill>
                <a:latin typeface="Comic Sans MS"/>
                <a:ea typeface="Comic Sans MS"/>
                <a:cs typeface="Comic Sans MS"/>
                <a:sym typeface="Comic Sans MS"/>
              </a:rPr>
              <a:t>bx</a:t>
            </a:r>
            <a:r>
              <a:rPr b="1" baseline="-25000" lang="en-AU" sz="2000">
                <a:solidFill>
                  <a:schemeClr val="dk1"/>
                </a:solidFill>
                <a:latin typeface="Comic Sans MS"/>
                <a:ea typeface="Comic Sans MS"/>
                <a:cs typeface="Comic Sans MS"/>
                <a:sym typeface="Comic Sans MS"/>
              </a:rPr>
              <a:t>2</a:t>
            </a:r>
            <a:r>
              <a:rPr baseline="-25000" lang="en-AU" sz="2000">
                <a:latin typeface="Comic Sans MS"/>
                <a:ea typeface="Comic Sans MS"/>
                <a:cs typeface="Comic Sans MS"/>
                <a:sym typeface="Comic Sans MS"/>
              </a:rPr>
              <a:t> </a:t>
            </a:r>
            <a:r>
              <a:rPr lang="en-AU" sz="2000">
                <a:latin typeface="Comic Sans MS"/>
                <a:ea typeface="Comic Sans MS"/>
                <a:cs typeface="Comic Sans MS"/>
                <a:sym typeface="Comic Sans MS"/>
              </a:rPr>
              <a:t>represents a linear combination of </a:t>
            </a:r>
            <a:r>
              <a:rPr b="1" i="1" lang="en-AU" sz="2000">
                <a:solidFill>
                  <a:schemeClr val="dk1"/>
                </a:solidFill>
                <a:latin typeface="Comic Sans MS"/>
                <a:ea typeface="Comic Sans MS"/>
                <a:cs typeface="Comic Sans MS"/>
                <a:sym typeface="Comic Sans MS"/>
              </a:rPr>
              <a:t>x</a:t>
            </a:r>
            <a:r>
              <a:rPr b="1" baseline="-25000" lang="en-AU" sz="2000">
                <a:solidFill>
                  <a:schemeClr val="dk1"/>
                </a:solidFill>
                <a:latin typeface="Comic Sans MS"/>
                <a:ea typeface="Comic Sans MS"/>
                <a:cs typeface="Comic Sans MS"/>
                <a:sym typeface="Comic Sans MS"/>
              </a:rPr>
              <a:t>1</a:t>
            </a:r>
            <a:r>
              <a:rPr b="1" lang="en-AU" sz="2000">
                <a:solidFill>
                  <a:schemeClr val="dk1"/>
                </a:solidFill>
                <a:latin typeface="Comic Sans MS"/>
                <a:ea typeface="Comic Sans MS"/>
                <a:cs typeface="Comic Sans MS"/>
                <a:sym typeface="Comic Sans MS"/>
              </a:rPr>
              <a:t> and </a:t>
            </a:r>
            <a:r>
              <a:rPr b="1" i="1" lang="en-AU" sz="2000">
                <a:solidFill>
                  <a:schemeClr val="dk1"/>
                </a:solidFill>
                <a:latin typeface="Comic Sans MS"/>
                <a:ea typeface="Comic Sans MS"/>
                <a:cs typeface="Comic Sans MS"/>
                <a:sym typeface="Comic Sans MS"/>
              </a:rPr>
              <a:t>x</a:t>
            </a:r>
            <a:r>
              <a:rPr b="1" baseline="-25000" lang="en-AU" sz="2000">
                <a:solidFill>
                  <a:schemeClr val="dk1"/>
                </a:solidFill>
                <a:latin typeface="Comic Sans MS"/>
                <a:ea typeface="Comic Sans MS"/>
                <a:cs typeface="Comic Sans MS"/>
                <a:sym typeface="Comic Sans MS"/>
              </a:rPr>
              <a:t>2</a:t>
            </a:r>
            <a:r>
              <a:rPr lang="en-AU" sz="2000">
                <a:latin typeface="Comic Sans MS"/>
                <a:ea typeface="Comic Sans MS"/>
                <a:cs typeface="Comic Sans MS"/>
                <a:sym typeface="Comic Sans MS"/>
              </a:rPr>
              <a:t>.</a:t>
            </a:r>
            <a:endParaRPr/>
          </a:p>
          <a:p>
            <a:pPr indent="-228600" lvl="0" marL="228600" rtl="0" algn="l">
              <a:lnSpc>
                <a:spcPct val="110000"/>
              </a:lnSpc>
              <a:spcBef>
                <a:spcPts val="1000"/>
              </a:spcBef>
              <a:spcAft>
                <a:spcPts val="0"/>
              </a:spcAft>
              <a:buClr>
                <a:schemeClr val="lt1"/>
              </a:buClr>
              <a:buSzPts val="2500"/>
              <a:buChar char="•"/>
            </a:pPr>
            <a:r>
              <a:rPr lang="en-AU" sz="2000">
                <a:latin typeface="Comic Sans MS"/>
                <a:ea typeface="Comic Sans MS"/>
                <a:cs typeface="Comic Sans MS"/>
                <a:sym typeface="Comic Sans MS"/>
              </a:rPr>
              <a:t>In the simplest case where </a:t>
            </a:r>
            <a:r>
              <a:rPr b="1" i="1" lang="en-AU" sz="2000">
                <a:latin typeface="Comic Sans MS"/>
                <a:ea typeface="Comic Sans MS"/>
                <a:cs typeface="Comic Sans MS"/>
                <a:sym typeface="Comic Sans MS"/>
              </a:rPr>
              <a:t>f</a:t>
            </a:r>
            <a:r>
              <a:rPr b="1" lang="en-AU" sz="2000">
                <a:latin typeface="Comic Sans MS"/>
                <a:ea typeface="Comic Sans MS"/>
                <a:cs typeface="Comic Sans MS"/>
                <a:sym typeface="Comic Sans MS"/>
              </a:rPr>
              <a:t>(</a:t>
            </a:r>
            <a:r>
              <a:rPr b="1" i="1" lang="en-AU" sz="2000">
                <a:latin typeface="Comic Sans MS"/>
                <a:ea typeface="Comic Sans MS"/>
                <a:cs typeface="Comic Sans MS"/>
                <a:sym typeface="Comic Sans MS"/>
              </a:rPr>
              <a:t>x</a:t>
            </a:r>
            <a:r>
              <a:rPr b="1" lang="en-AU" sz="2000">
                <a:latin typeface="Comic Sans MS"/>
                <a:ea typeface="Comic Sans MS"/>
                <a:cs typeface="Comic Sans MS"/>
                <a:sym typeface="Comic Sans MS"/>
              </a:rPr>
              <a:t>)</a:t>
            </a:r>
            <a:r>
              <a:rPr lang="en-AU" sz="2000">
                <a:latin typeface="Comic Sans MS"/>
                <a:ea typeface="Comic Sans MS"/>
                <a:cs typeface="Comic Sans MS"/>
                <a:sym typeface="Comic Sans MS"/>
              </a:rPr>
              <a:t> represents a straight line, we have an equation of the form </a:t>
            </a:r>
            <a:r>
              <a:rPr b="1" i="1" lang="en-AU" sz="2000">
                <a:solidFill>
                  <a:schemeClr val="dk1"/>
                </a:solidFill>
                <a:latin typeface="Comic Sans MS"/>
                <a:ea typeface="Comic Sans MS"/>
                <a:cs typeface="Comic Sans MS"/>
                <a:sym typeface="Comic Sans MS"/>
              </a:rPr>
              <a:t>f</a:t>
            </a:r>
            <a:r>
              <a:rPr b="1" lang="en-AU" sz="2000">
                <a:solidFill>
                  <a:schemeClr val="dk1"/>
                </a:solidFill>
                <a:latin typeface="Comic Sans MS"/>
                <a:ea typeface="Comic Sans MS"/>
                <a:cs typeface="Comic Sans MS"/>
                <a:sym typeface="Comic Sans MS"/>
              </a:rPr>
              <a:t> (</a:t>
            </a:r>
            <a:r>
              <a:rPr b="1" i="1" lang="en-AU" sz="2000">
                <a:solidFill>
                  <a:schemeClr val="dk1"/>
                </a:solidFill>
                <a:latin typeface="Comic Sans MS"/>
                <a:ea typeface="Comic Sans MS"/>
                <a:cs typeface="Comic Sans MS"/>
                <a:sym typeface="Comic Sans MS"/>
              </a:rPr>
              <a:t>x</a:t>
            </a:r>
            <a:r>
              <a:rPr b="1" lang="en-AU" sz="2000">
                <a:solidFill>
                  <a:schemeClr val="dk1"/>
                </a:solidFill>
                <a:latin typeface="Comic Sans MS"/>
                <a:ea typeface="Comic Sans MS"/>
                <a:cs typeface="Comic Sans MS"/>
                <a:sym typeface="Comic Sans MS"/>
              </a:rPr>
              <a:t>) = </a:t>
            </a:r>
            <a:r>
              <a:rPr b="1" i="1" lang="en-AU" sz="2000">
                <a:solidFill>
                  <a:schemeClr val="dk1"/>
                </a:solidFill>
                <a:latin typeface="Comic Sans MS"/>
                <a:ea typeface="Comic Sans MS"/>
                <a:cs typeface="Comic Sans MS"/>
                <a:sym typeface="Comic Sans MS"/>
              </a:rPr>
              <a:t>mx </a:t>
            </a:r>
            <a:r>
              <a:rPr b="1" lang="en-AU" sz="2000">
                <a:solidFill>
                  <a:schemeClr val="dk1"/>
                </a:solidFill>
                <a:latin typeface="Comic Sans MS"/>
                <a:ea typeface="Comic Sans MS"/>
                <a:cs typeface="Comic Sans MS"/>
                <a:sym typeface="Comic Sans MS"/>
              </a:rPr>
              <a:t>+ </a:t>
            </a:r>
            <a:r>
              <a:rPr b="1" i="1" lang="en-AU" sz="2000">
                <a:solidFill>
                  <a:schemeClr val="dk1"/>
                </a:solidFill>
                <a:latin typeface="Comic Sans MS"/>
                <a:ea typeface="Comic Sans MS"/>
                <a:cs typeface="Comic Sans MS"/>
                <a:sym typeface="Comic Sans MS"/>
              </a:rPr>
              <a:t>c.</a:t>
            </a:r>
            <a:endParaRPr/>
          </a:p>
          <a:p>
            <a:pPr indent="0" lvl="0" marL="0" rtl="0" algn="l">
              <a:lnSpc>
                <a:spcPct val="110000"/>
              </a:lnSpc>
              <a:spcBef>
                <a:spcPts val="1000"/>
              </a:spcBef>
              <a:spcAft>
                <a:spcPts val="0"/>
              </a:spcAft>
              <a:buClr>
                <a:schemeClr val="lt1"/>
              </a:buClr>
              <a:buSzPts val="2500"/>
              <a:buNone/>
            </a:pPr>
            <a:r>
              <a:rPr lang="en-AU" sz="2000">
                <a:latin typeface="Comic Sans MS"/>
                <a:ea typeface="Comic Sans MS"/>
                <a:cs typeface="Comic Sans MS"/>
                <a:sym typeface="Comic Sans MS"/>
              </a:rPr>
              <a:t>where </a:t>
            </a:r>
            <a:r>
              <a:rPr i="1" lang="en-AU" sz="2000">
                <a:latin typeface="Comic Sans MS"/>
                <a:ea typeface="Comic Sans MS"/>
                <a:cs typeface="Comic Sans MS"/>
                <a:sym typeface="Comic Sans MS"/>
              </a:rPr>
              <a:t>c</a:t>
            </a:r>
            <a:r>
              <a:rPr lang="en-AU" sz="2000">
                <a:latin typeface="Comic Sans MS"/>
                <a:ea typeface="Comic Sans MS"/>
                <a:cs typeface="Comic Sans MS"/>
                <a:sym typeface="Comic Sans MS"/>
              </a:rPr>
              <a:t> represents the intercept and </a:t>
            </a:r>
            <a:r>
              <a:rPr i="1" lang="en-AU" sz="2000">
                <a:latin typeface="Comic Sans MS"/>
                <a:ea typeface="Comic Sans MS"/>
                <a:cs typeface="Comic Sans MS"/>
                <a:sym typeface="Comic Sans MS"/>
              </a:rPr>
              <a:t>m</a:t>
            </a:r>
            <a:r>
              <a:rPr lang="en-AU" sz="2000">
                <a:latin typeface="Comic Sans MS"/>
                <a:ea typeface="Comic Sans MS"/>
                <a:cs typeface="Comic Sans MS"/>
                <a:sym typeface="Comic Sans MS"/>
              </a:rPr>
              <a:t> represents the slope.</a:t>
            </a:r>
            <a:endParaRPr b="1" i="1" sz="2000">
              <a:latin typeface="Comic Sans MS"/>
              <a:ea typeface="Comic Sans MS"/>
              <a:cs typeface="Comic Sans MS"/>
              <a:sym typeface="Comic Sans MS"/>
            </a:endParaRPr>
          </a:p>
          <a:p>
            <a:pPr indent="0" lvl="0" marL="0" rtl="0" algn="l">
              <a:lnSpc>
                <a:spcPct val="110000"/>
              </a:lnSpc>
              <a:spcBef>
                <a:spcPts val="1000"/>
              </a:spcBef>
              <a:spcAft>
                <a:spcPts val="0"/>
              </a:spcAft>
              <a:buClr>
                <a:schemeClr val="lt1"/>
              </a:buClr>
              <a:buSzPts val="2125"/>
              <a:buNone/>
            </a:pPr>
            <a:r>
              <a:t/>
            </a:r>
            <a:endParaRPr b="1" sz="1700"/>
          </a:p>
        </p:txBody>
      </p:sp>
      <p:sp>
        <p:nvSpPr>
          <p:cNvPr id="6339" name="Google Shape;6339;p49"/>
          <p:cNvSpPr txBox="1"/>
          <p:nvPr>
            <p:ph idx="11" type="ftr"/>
          </p:nvPr>
        </p:nvSpPr>
        <p:spPr>
          <a:xfrm>
            <a:off x="9266513" y="6247420"/>
            <a:ext cx="17808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lt1"/>
                </a:solidFill>
              </a:rPr>
              <a:t>PPT BY: MADHAV MISHRA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43" name="Shape 6343"/>
        <p:cNvGrpSpPr/>
        <p:nvPr/>
      </p:nvGrpSpPr>
      <p:grpSpPr>
        <a:xfrm>
          <a:off x="0" y="0"/>
          <a:ext cx="0" cy="0"/>
          <a:chOff x="0" y="0"/>
          <a:chExt cx="0" cy="0"/>
        </a:xfrm>
      </p:grpSpPr>
      <p:sp>
        <p:nvSpPr>
          <p:cNvPr id="6344" name="Google Shape;6344;p50"/>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6345" name="Google Shape;6345;p50"/>
          <p:cNvGrpSpPr/>
          <p:nvPr/>
        </p:nvGrpSpPr>
        <p:grpSpPr>
          <a:xfrm>
            <a:off x="-14288" y="0"/>
            <a:ext cx="1220788" cy="6858001"/>
            <a:chOff x="-14288" y="0"/>
            <a:chExt cx="1220788" cy="6858001"/>
          </a:xfrm>
        </p:grpSpPr>
        <p:sp>
          <p:nvSpPr>
            <p:cNvPr id="6346" name="Google Shape;6346;p50"/>
            <p:cNvSpPr/>
            <p:nvPr/>
          </p:nvSpPr>
          <p:spPr>
            <a:xfrm>
              <a:off x="114300" y="4763"/>
              <a:ext cx="23700" cy="2181300"/>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rgbClr val="3B95DE">
                <a:alpha val="60000"/>
              </a:srgbClr>
            </a:solidFill>
            <a:ln>
              <a:noFill/>
            </a:ln>
          </p:spPr>
        </p:sp>
        <p:sp>
          <p:nvSpPr>
            <p:cNvPr id="6350" name="Google Shape;6350;p5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rgbClr val="3B95DE">
                <a:alpha val="60000"/>
              </a:srgbClr>
            </a:solidFill>
            <a:ln>
              <a:noFill/>
            </a:ln>
          </p:spPr>
        </p:sp>
        <p:sp>
          <p:nvSpPr>
            <p:cNvPr id="6352" name="Google Shape;6352;p5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6353" name="Google Shape;6353;p5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rgbClr val="3B95DE">
                <a:alpha val="60000"/>
              </a:srgbClr>
            </a:solidFill>
            <a:ln>
              <a:noFill/>
            </a:ln>
          </p:spPr>
        </p:sp>
        <p:sp>
          <p:nvSpPr>
            <p:cNvPr id="6356" name="Google Shape;6356;p5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7" name="Google Shape;6357;p50"/>
            <p:cNvCxnSpPr/>
            <p:nvPr/>
          </p:nvCxnSpPr>
          <p:spPr>
            <a:xfrm>
              <a:off x="-4763" y="9525"/>
              <a:ext cx="0" cy="0"/>
            </a:xfrm>
            <a:prstGeom prst="straightConnector1">
              <a:avLst/>
            </a:prstGeom>
            <a:solidFill>
              <a:srgbClr val="3B95DE">
                <a:alpha val="60000"/>
              </a:srgbClr>
            </a:solidFill>
            <a:ln cap="flat" cmpd="sng" w="9525">
              <a:solidFill>
                <a:srgbClr val="FFFFFF"/>
              </a:solidFill>
              <a:prstDash val="solid"/>
              <a:miter lim="800000"/>
              <a:headEnd len="med" w="med" type="none"/>
              <a:tailEnd len="med" w="med" type="none"/>
            </a:ln>
          </p:spPr>
        </p:cxnSp>
        <p:sp>
          <p:nvSpPr>
            <p:cNvPr id="6358" name="Google Shape;6358;p5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rgbClr val="3B95DE">
                <a:alpha val="60000"/>
              </a:srgbClr>
            </a:solidFill>
            <a:ln>
              <a:noFill/>
            </a:ln>
          </p:spPr>
        </p:sp>
        <p:sp>
          <p:nvSpPr>
            <p:cNvPr id="6359" name="Google Shape;6359;p5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rgbClr val="3B95DE">
                <a:alpha val="60000"/>
              </a:srgbClr>
            </a:solidFill>
            <a:ln>
              <a:noFill/>
            </a:ln>
          </p:spPr>
        </p:sp>
        <p:sp>
          <p:nvSpPr>
            <p:cNvPr id="6360" name="Google Shape;6360;p5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6361" name="Google Shape;6361;p5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0"/>
            <p:cNvSpPr/>
            <p:nvPr/>
          </p:nvSpPr>
          <p:spPr>
            <a:xfrm>
              <a:off x="133350" y="4662488"/>
              <a:ext cx="23700" cy="2181300"/>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rgbClr val="3B95DE">
                <a:alpha val="60000"/>
              </a:srgbClr>
            </a:solidFill>
            <a:ln>
              <a:noFill/>
            </a:ln>
          </p:spPr>
        </p:sp>
        <p:sp>
          <p:nvSpPr>
            <p:cNvPr id="6364" name="Google Shape;6364;p5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rgbClr val="3B95DE">
                <a:alpha val="60000"/>
              </a:srgbClr>
            </a:solidFill>
            <a:ln>
              <a:noFill/>
            </a:ln>
          </p:spPr>
        </p:sp>
        <p:sp>
          <p:nvSpPr>
            <p:cNvPr id="6366" name="Google Shape;6366;p5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rgbClr val="3B95DE">
                <a:alpha val="60000"/>
              </a:srgbClr>
            </a:solidFill>
            <a:ln>
              <a:noFill/>
            </a:ln>
          </p:spPr>
        </p:sp>
        <p:sp>
          <p:nvSpPr>
            <p:cNvPr id="6368" name="Google Shape;6368;p5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6369" name="Google Shape;6369;p5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rgbClr val="3B95DE">
                <a:alpha val="60000"/>
              </a:srgbClr>
            </a:solidFill>
            <a:ln>
              <a:noFill/>
            </a:ln>
          </p:spPr>
        </p:sp>
        <p:sp>
          <p:nvSpPr>
            <p:cNvPr id="6372" name="Google Shape;6372;p5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50"/>
          <p:cNvSpPr/>
          <p:nvPr/>
        </p:nvSpPr>
        <p:spPr>
          <a:xfrm>
            <a:off x="4625084" y="0"/>
            <a:ext cx="7566900" cy="6848400"/>
          </a:xfrm>
          <a:prstGeom prst="round2DiagRect">
            <a:avLst>
              <a:gd fmla="val 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374" name="Google Shape;6374;p50"/>
          <p:cNvSpPr txBox="1"/>
          <p:nvPr>
            <p:ph idx="1" type="body"/>
          </p:nvPr>
        </p:nvSpPr>
        <p:spPr>
          <a:xfrm>
            <a:off x="5077000" y="244949"/>
            <a:ext cx="6449400" cy="58812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25000"/>
              <a:buChar char="•"/>
            </a:pPr>
            <a:r>
              <a:rPr b="1" lang="en-AU" sz="2000">
                <a:latin typeface="Comic Sans MS"/>
                <a:ea typeface="Comic Sans MS"/>
                <a:cs typeface="Comic Sans MS"/>
                <a:sym typeface="Comic Sans MS"/>
              </a:rPr>
              <a:t> What is Intercept in linear model ? </a:t>
            </a:r>
            <a:endParaRPr/>
          </a:p>
          <a:p>
            <a:pPr indent="0" lvl="0" marL="0" rtl="0" algn="l">
              <a:lnSpc>
                <a:spcPct val="120000"/>
              </a:lnSpc>
              <a:spcBef>
                <a:spcPts val="1000"/>
              </a:spcBef>
              <a:spcAft>
                <a:spcPts val="0"/>
              </a:spcAft>
              <a:buClr>
                <a:schemeClr val="lt1"/>
              </a:buClr>
              <a:buSzPct val="125000"/>
              <a:buNone/>
            </a:pPr>
            <a:r>
              <a:rPr lang="en-AU" sz="2000">
                <a:latin typeface="Comic Sans MS"/>
                <a:ea typeface="Comic Sans MS"/>
                <a:cs typeface="Comic Sans MS"/>
                <a:sym typeface="Comic Sans MS"/>
              </a:rPr>
              <a:t>the expected mean value of Y when all X=0</a:t>
            </a:r>
            <a:endParaRPr/>
          </a:p>
          <a:p>
            <a:pPr indent="-228600" lvl="0" marL="228600" rtl="0" algn="l">
              <a:lnSpc>
                <a:spcPct val="120000"/>
              </a:lnSpc>
              <a:spcBef>
                <a:spcPts val="1000"/>
              </a:spcBef>
              <a:spcAft>
                <a:spcPts val="0"/>
              </a:spcAft>
              <a:buClr>
                <a:schemeClr val="lt1"/>
              </a:buClr>
              <a:buSzPct val="125000"/>
              <a:buChar char="•"/>
            </a:pPr>
            <a:r>
              <a:rPr b="1" lang="en-AU" sz="2000">
                <a:latin typeface="Comic Sans MS"/>
                <a:ea typeface="Comic Sans MS"/>
                <a:cs typeface="Comic Sans MS"/>
                <a:sym typeface="Comic Sans MS"/>
              </a:rPr>
              <a:t>What is Slope in linear model ?</a:t>
            </a:r>
            <a:endParaRPr/>
          </a:p>
          <a:p>
            <a:pPr indent="0" lvl="0" marL="0" rtl="0" algn="l">
              <a:lnSpc>
                <a:spcPct val="120000"/>
              </a:lnSpc>
              <a:spcBef>
                <a:spcPts val="1000"/>
              </a:spcBef>
              <a:spcAft>
                <a:spcPts val="0"/>
              </a:spcAft>
              <a:buClr>
                <a:schemeClr val="lt1"/>
              </a:buClr>
              <a:buSzPct val="125000"/>
              <a:buNone/>
            </a:pPr>
            <a:r>
              <a:rPr lang="en-AU" sz="2000">
                <a:latin typeface="Comic Sans MS"/>
                <a:ea typeface="Comic Sans MS"/>
                <a:cs typeface="Comic Sans MS"/>
                <a:sym typeface="Comic Sans MS"/>
              </a:rPr>
              <a:t>the </a:t>
            </a:r>
            <a:r>
              <a:rPr b="1" lang="en-AU" sz="2000">
                <a:latin typeface="Comic Sans MS"/>
                <a:ea typeface="Comic Sans MS"/>
                <a:cs typeface="Comic Sans MS"/>
                <a:sym typeface="Comic Sans MS"/>
              </a:rPr>
              <a:t>slope</a:t>
            </a:r>
            <a:r>
              <a:rPr lang="en-AU" sz="2000">
                <a:latin typeface="Comic Sans MS"/>
                <a:ea typeface="Comic Sans MS"/>
                <a:cs typeface="Comic Sans MS"/>
                <a:sym typeface="Comic Sans MS"/>
              </a:rPr>
              <a:t> indicates the steepness of a line</a:t>
            </a:r>
            <a:endParaRPr/>
          </a:p>
          <a:p>
            <a:pPr indent="0" lvl="0" marL="0" rtl="0" algn="l">
              <a:lnSpc>
                <a:spcPct val="120000"/>
              </a:lnSpc>
              <a:spcBef>
                <a:spcPts val="1000"/>
              </a:spcBef>
              <a:spcAft>
                <a:spcPts val="0"/>
              </a:spcAft>
              <a:buClr>
                <a:schemeClr val="lt1"/>
              </a:buClr>
              <a:buSzPct val="125000"/>
              <a:buNone/>
            </a:pPr>
            <a:r>
              <a:t/>
            </a:r>
            <a:endParaRPr sz="2000">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lt1"/>
              </a:buClr>
              <a:buSzPct val="125000"/>
              <a:buChar char="•"/>
            </a:pPr>
            <a:r>
              <a:rPr lang="en-AU" sz="2000">
                <a:latin typeface="Comic Sans MS"/>
                <a:ea typeface="Comic Sans MS"/>
                <a:cs typeface="Comic Sans MS"/>
                <a:sym typeface="Comic Sans MS"/>
              </a:rPr>
              <a:t>The </a:t>
            </a:r>
            <a:r>
              <a:rPr b="1" lang="en-AU" sz="2000">
                <a:latin typeface="Comic Sans MS"/>
                <a:ea typeface="Comic Sans MS"/>
                <a:cs typeface="Comic Sans MS"/>
                <a:sym typeface="Comic Sans MS"/>
              </a:rPr>
              <a:t>Slope</a:t>
            </a:r>
            <a:r>
              <a:rPr lang="en-AU" sz="2000">
                <a:latin typeface="Comic Sans MS"/>
                <a:ea typeface="Comic Sans MS"/>
                <a:cs typeface="Comic Sans MS"/>
                <a:sym typeface="Comic Sans MS"/>
              </a:rPr>
              <a:t> and the </a:t>
            </a:r>
            <a:r>
              <a:rPr b="1" lang="en-AU" sz="2000">
                <a:latin typeface="Comic Sans MS"/>
                <a:ea typeface="Comic Sans MS"/>
                <a:cs typeface="Comic Sans MS"/>
                <a:sym typeface="Comic Sans MS"/>
              </a:rPr>
              <a:t>Intercept</a:t>
            </a:r>
            <a:r>
              <a:rPr lang="en-AU" sz="2000">
                <a:latin typeface="Comic Sans MS"/>
                <a:ea typeface="Comic Sans MS"/>
                <a:cs typeface="Comic Sans MS"/>
                <a:sym typeface="Comic Sans MS"/>
              </a:rPr>
              <a:t> define the </a:t>
            </a:r>
            <a:r>
              <a:rPr b="1" lang="en-AU" sz="2000">
                <a:latin typeface="Comic Sans MS"/>
                <a:ea typeface="Comic Sans MS"/>
                <a:cs typeface="Comic Sans MS"/>
                <a:sym typeface="Comic Sans MS"/>
              </a:rPr>
              <a:t>linear</a:t>
            </a:r>
            <a:r>
              <a:rPr lang="en-AU" sz="2000">
                <a:latin typeface="Comic Sans MS"/>
                <a:ea typeface="Comic Sans MS"/>
                <a:cs typeface="Comic Sans MS"/>
                <a:sym typeface="Comic Sans MS"/>
              </a:rPr>
              <a:t> relationship between two variables</a:t>
            </a:r>
            <a:endParaRPr/>
          </a:p>
          <a:p>
            <a:pPr indent="-228599" lvl="0" marL="228600" rtl="0" algn="l">
              <a:lnSpc>
                <a:spcPct val="120000"/>
              </a:lnSpc>
              <a:spcBef>
                <a:spcPts val="1000"/>
              </a:spcBef>
              <a:spcAft>
                <a:spcPts val="0"/>
              </a:spcAft>
              <a:buClr>
                <a:schemeClr val="lt1"/>
              </a:buClr>
              <a:buSzPct val="125000"/>
              <a:buChar char="•"/>
            </a:pPr>
            <a:r>
              <a:rPr b="1" lang="en-AU" sz="2200">
                <a:latin typeface="Comic Sans MS"/>
                <a:ea typeface="Comic Sans MS"/>
                <a:cs typeface="Comic Sans MS"/>
                <a:sym typeface="Comic Sans MS"/>
              </a:rPr>
              <a:t>Linear models are parametric,</a:t>
            </a:r>
            <a:r>
              <a:rPr lang="en-AU" sz="2200">
                <a:latin typeface="Comic Sans MS"/>
                <a:ea typeface="Comic Sans MS"/>
                <a:cs typeface="Comic Sans MS"/>
                <a:sym typeface="Comic Sans MS"/>
              </a:rPr>
              <a:t> which means that they have a ﬁxed form with a small number of numeric parameters that need to be learned from data.</a:t>
            </a:r>
            <a:endParaRPr/>
          </a:p>
          <a:p>
            <a:pPr indent="-228599" lvl="0" marL="228600" rtl="0" algn="l">
              <a:lnSpc>
                <a:spcPct val="120000"/>
              </a:lnSpc>
              <a:spcBef>
                <a:spcPts val="1000"/>
              </a:spcBef>
              <a:spcAft>
                <a:spcPts val="0"/>
              </a:spcAft>
              <a:buClr>
                <a:schemeClr val="lt1"/>
              </a:buClr>
              <a:buSzPct val="125000"/>
              <a:buChar char="•"/>
            </a:pPr>
            <a:r>
              <a:rPr b="1" lang="en-AU" sz="2200">
                <a:latin typeface="Comic Sans MS"/>
                <a:ea typeface="Comic Sans MS"/>
                <a:cs typeface="Comic Sans MS"/>
                <a:sym typeface="Comic Sans MS"/>
              </a:rPr>
              <a:t>Linear models are stable</a:t>
            </a:r>
            <a:r>
              <a:rPr lang="en-AU" sz="2200">
                <a:latin typeface="Comic Sans MS"/>
                <a:ea typeface="Comic Sans MS"/>
                <a:cs typeface="Comic Sans MS"/>
                <a:sym typeface="Comic Sans MS"/>
              </a:rPr>
              <a:t>, i.e., small variations in the training data have only a limited impact on the learned model.</a:t>
            </a:r>
            <a:endParaRPr b="1" sz="2200">
              <a:latin typeface="Comic Sans MS"/>
              <a:ea typeface="Comic Sans MS"/>
              <a:cs typeface="Comic Sans MS"/>
              <a:sym typeface="Comic Sans MS"/>
            </a:endParaRPr>
          </a:p>
        </p:txBody>
      </p:sp>
      <p:sp>
        <p:nvSpPr>
          <p:cNvPr id="6375" name="Google Shape;6375;p50"/>
          <p:cNvSpPr txBox="1"/>
          <p:nvPr>
            <p:ph idx="11" type="ftr"/>
          </p:nvPr>
        </p:nvSpPr>
        <p:spPr>
          <a:xfrm>
            <a:off x="10094821" y="6135687"/>
            <a:ext cx="19053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a:p>
        </p:txBody>
      </p:sp>
      <p:pic>
        <p:nvPicPr>
          <p:cNvPr id="6376" name="Google Shape;6376;p50"/>
          <p:cNvPicPr preferRelativeResize="0"/>
          <p:nvPr/>
        </p:nvPicPr>
        <p:blipFill rotWithShape="1">
          <a:blip r:embed="rId3">
            <a:alphaModFix/>
          </a:blip>
          <a:srcRect b="0" l="0" r="0" t="0"/>
          <a:stretch/>
        </p:blipFill>
        <p:spPr>
          <a:xfrm>
            <a:off x="987426" y="1774670"/>
            <a:ext cx="3411544" cy="3021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2" name="Shape 5472"/>
        <p:cNvGrpSpPr/>
        <p:nvPr/>
      </p:nvGrpSpPr>
      <p:grpSpPr>
        <a:xfrm>
          <a:off x="0" y="0"/>
          <a:ext cx="0" cy="0"/>
          <a:chOff x="0" y="0"/>
          <a:chExt cx="0" cy="0"/>
        </a:xfrm>
      </p:grpSpPr>
      <p:pic>
        <p:nvPicPr>
          <p:cNvPr id="5473" name="Google Shape;5473;p24"/>
          <p:cNvPicPr preferRelativeResize="0"/>
          <p:nvPr/>
        </p:nvPicPr>
        <p:blipFill rotWithShape="1">
          <a:blip r:embed="rId3">
            <a:alphaModFix amt="30000"/>
          </a:blip>
          <a:srcRect b="0" l="0" r="0" t="0"/>
          <a:stretch/>
        </p:blipFill>
        <p:spPr>
          <a:xfrm>
            <a:off x="0" y="0"/>
            <a:ext cx="12192005" cy="6858000"/>
          </a:xfrm>
          <a:prstGeom prst="rect">
            <a:avLst/>
          </a:prstGeom>
          <a:noFill/>
          <a:ln>
            <a:noFill/>
          </a:ln>
        </p:spPr>
      </p:pic>
      <p:grpSp>
        <p:nvGrpSpPr>
          <p:cNvPr id="5474" name="Google Shape;5474;p24"/>
          <p:cNvGrpSpPr/>
          <p:nvPr/>
        </p:nvGrpSpPr>
        <p:grpSpPr>
          <a:xfrm>
            <a:off x="0" y="0"/>
            <a:ext cx="2305051" cy="6858001"/>
            <a:chOff x="0" y="0"/>
            <a:chExt cx="2305051" cy="6858001"/>
          </a:xfrm>
        </p:grpSpPr>
        <p:sp>
          <p:nvSpPr>
            <p:cNvPr id="5475" name="Google Shape;5475;p24"/>
            <p:cNvSpPr/>
            <p:nvPr/>
          </p:nvSpPr>
          <p:spPr>
            <a:xfrm>
              <a:off x="1209675" y="4763"/>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4"/>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4"/>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4"/>
            <p:cNvSpPr/>
            <p:nvPr/>
          </p:nvSpPr>
          <p:spPr>
            <a:xfrm>
              <a:off x="414338" y="9525"/>
              <a:ext cx="28500" cy="44814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4"/>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4"/>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dk2"/>
                </a:gs>
                <a:gs pos="100000">
                  <a:srgbClr val="B3FFFF"/>
                </a:gs>
              </a:gsLst>
              <a:lin ang="5400012" scaled="0"/>
            </a:gradFill>
            <a:ln>
              <a:noFill/>
            </a:ln>
          </p:spPr>
        </p:sp>
        <p:sp>
          <p:nvSpPr>
            <p:cNvPr id="5481" name="Google Shape;5481;p24"/>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dk2"/>
                </a:gs>
                <a:gs pos="100000">
                  <a:srgbClr val="B3FFFF"/>
                </a:gs>
              </a:gsLst>
              <a:lin ang="5400012" scaled="0"/>
            </a:gradFill>
            <a:ln>
              <a:noFill/>
            </a:ln>
          </p:spPr>
        </p:sp>
        <p:sp>
          <p:nvSpPr>
            <p:cNvPr id="5482" name="Google Shape;5482;p24"/>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4"/>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dk2"/>
                </a:gs>
                <a:gs pos="100000">
                  <a:srgbClr val="B3FFFF"/>
                </a:gs>
              </a:gsLst>
              <a:lin ang="5400012" scaled="0"/>
            </a:gradFill>
            <a:ln>
              <a:noFill/>
            </a:ln>
          </p:spPr>
        </p:sp>
        <p:sp>
          <p:nvSpPr>
            <p:cNvPr id="5484" name="Google Shape;5484;p24"/>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12" scaled="0"/>
            </a:gradFill>
            <a:ln>
              <a:noFill/>
            </a:ln>
          </p:spPr>
        </p:sp>
        <p:sp>
          <p:nvSpPr>
            <p:cNvPr id="5485" name="Google Shape;5485;p24"/>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4"/>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4"/>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dk2"/>
                </a:gs>
                <a:gs pos="100000">
                  <a:srgbClr val="B3FFFF"/>
                </a:gs>
              </a:gsLst>
              <a:lin ang="5400012" scaled="0"/>
            </a:gradFill>
            <a:ln>
              <a:noFill/>
            </a:ln>
          </p:spPr>
        </p:sp>
        <p:sp>
          <p:nvSpPr>
            <p:cNvPr id="5488" name="Google Shape;5488;p24"/>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4"/>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dk2"/>
                </a:gs>
                <a:gs pos="100000">
                  <a:srgbClr val="B3FFFF"/>
                </a:gs>
              </a:gsLst>
              <a:lin ang="5400012" scaled="0"/>
            </a:gradFill>
            <a:ln>
              <a:noFill/>
            </a:ln>
          </p:spPr>
        </p:sp>
        <p:sp>
          <p:nvSpPr>
            <p:cNvPr id="5490" name="Google Shape;5490;p24"/>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4"/>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4"/>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dk2"/>
                </a:gs>
                <a:gs pos="100000">
                  <a:srgbClr val="B3FFFF"/>
                </a:gs>
              </a:gsLst>
              <a:lin ang="5400012" scaled="0"/>
            </a:gradFill>
            <a:ln>
              <a:noFill/>
            </a:ln>
          </p:spPr>
        </p:sp>
        <p:sp>
          <p:nvSpPr>
            <p:cNvPr id="5493" name="Google Shape;5493;p24"/>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4"/>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4"/>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dk2"/>
                </a:gs>
                <a:gs pos="100000">
                  <a:srgbClr val="B3FFFF"/>
                </a:gs>
              </a:gsLst>
              <a:lin ang="5400012" scaled="0"/>
            </a:gradFill>
            <a:ln>
              <a:noFill/>
            </a:ln>
          </p:spPr>
        </p:sp>
        <p:sp>
          <p:nvSpPr>
            <p:cNvPr id="5496" name="Google Shape;5496;p24"/>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4"/>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dk2"/>
                </a:gs>
                <a:gs pos="100000">
                  <a:srgbClr val="B3FFFF"/>
                </a:gs>
              </a:gsLst>
              <a:lin ang="5400012" scaled="0"/>
            </a:gradFill>
            <a:ln>
              <a:noFill/>
            </a:ln>
          </p:spPr>
        </p:sp>
        <p:sp>
          <p:nvSpPr>
            <p:cNvPr id="5498" name="Google Shape;5498;p24"/>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4"/>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dk2"/>
                </a:gs>
                <a:gs pos="100000">
                  <a:srgbClr val="B3FFFF"/>
                </a:gs>
              </a:gsLst>
              <a:lin ang="5400012" scaled="0"/>
            </a:gradFill>
            <a:ln>
              <a:noFill/>
            </a:ln>
          </p:spPr>
        </p:sp>
        <p:sp>
          <p:nvSpPr>
            <p:cNvPr id="5500" name="Google Shape;5500;p24"/>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4"/>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dk2"/>
                </a:gs>
                <a:gs pos="100000">
                  <a:srgbClr val="B3FFFF"/>
                </a:gs>
              </a:gsLst>
              <a:lin ang="5400012" scaled="0"/>
            </a:gradFill>
            <a:ln>
              <a:noFill/>
            </a:ln>
          </p:spPr>
        </p:sp>
        <p:sp>
          <p:nvSpPr>
            <p:cNvPr id="5502" name="Google Shape;5502;p24"/>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4"/>
            <p:cNvSpPr/>
            <p:nvPr/>
          </p:nvSpPr>
          <p:spPr>
            <a:xfrm>
              <a:off x="642938" y="6610350"/>
              <a:ext cx="23700" cy="2430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4"/>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4"/>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dk2"/>
                </a:gs>
                <a:gs pos="100000">
                  <a:srgbClr val="B3FFFF"/>
                </a:gs>
              </a:gsLst>
              <a:lin ang="5400012" scaled="0"/>
            </a:gradFill>
            <a:ln>
              <a:noFill/>
            </a:ln>
          </p:spPr>
        </p:sp>
        <p:sp>
          <p:nvSpPr>
            <p:cNvPr id="5506" name="Google Shape;5506;p24"/>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dk2"/>
                </a:gs>
                <a:gs pos="100000">
                  <a:srgbClr val="B3FFFF"/>
                </a:gs>
              </a:gsLst>
              <a:lin ang="5400012" scaled="0"/>
            </a:gradFill>
            <a:ln>
              <a:noFill/>
            </a:ln>
          </p:spPr>
        </p:sp>
        <p:sp>
          <p:nvSpPr>
            <p:cNvPr id="5507" name="Google Shape;5507;p24"/>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4"/>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dk2"/>
                </a:gs>
                <a:gs pos="100000">
                  <a:srgbClr val="B3FFFF"/>
                </a:gs>
              </a:gsLst>
              <a:lin ang="5400012" scaled="0"/>
            </a:gradFill>
            <a:ln>
              <a:noFill/>
            </a:ln>
          </p:spPr>
        </p:sp>
        <p:sp>
          <p:nvSpPr>
            <p:cNvPr id="5509" name="Google Shape;5509;p24"/>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12" scaled="0"/>
            </a:gradFill>
            <a:ln>
              <a:noFill/>
            </a:ln>
          </p:spPr>
        </p:sp>
        <p:sp>
          <p:nvSpPr>
            <p:cNvPr id="5510" name="Google Shape;5510;p24"/>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4"/>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dk2"/>
                </a:gs>
                <a:gs pos="100000">
                  <a:srgbClr val="B3FFFF"/>
                </a:gs>
              </a:gsLst>
              <a:lin ang="5400012" scaled="0"/>
            </a:gradFill>
            <a:ln>
              <a:noFill/>
            </a:ln>
          </p:spPr>
        </p:sp>
        <p:sp>
          <p:nvSpPr>
            <p:cNvPr id="5512" name="Google Shape;5512;p24"/>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4"/>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dk2"/>
                </a:gs>
                <a:gs pos="100000">
                  <a:srgbClr val="B3FFFF"/>
                </a:gs>
              </a:gsLst>
              <a:lin ang="5400012" scaled="0"/>
            </a:gradFill>
            <a:ln>
              <a:noFill/>
            </a:ln>
          </p:spPr>
        </p:sp>
        <p:sp>
          <p:nvSpPr>
            <p:cNvPr id="5514" name="Google Shape;5514;p24"/>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4"/>
            <p:cNvSpPr/>
            <p:nvPr/>
          </p:nvSpPr>
          <p:spPr>
            <a:xfrm>
              <a:off x="1228725" y="4662488"/>
              <a:ext cx="23700" cy="2181300"/>
            </a:xfrm>
            <a:prstGeom prst="rect">
              <a:avLst/>
            </a:pr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4"/>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dk2"/>
                </a:gs>
                <a:gs pos="100000">
                  <a:srgbClr val="B3FFFF"/>
                </a:gs>
              </a:gsLst>
              <a:lin ang="5400012" scaled="0"/>
            </a:gradFill>
            <a:ln>
              <a:noFill/>
            </a:ln>
          </p:spPr>
        </p:sp>
        <p:sp>
          <p:nvSpPr>
            <p:cNvPr id="5517" name="Google Shape;5517;p24"/>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4"/>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dk2"/>
                </a:gs>
                <a:gs pos="100000">
                  <a:srgbClr val="B3FFFF"/>
                </a:gs>
              </a:gsLst>
              <a:lin ang="5400012" scaled="0"/>
            </a:gradFill>
            <a:ln>
              <a:noFill/>
            </a:ln>
          </p:spPr>
        </p:sp>
        <p:sp>
          <p:nvSpPr>
            <p:cNvPr id="5519" name="Google Shape;5519;p24"/>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4"/>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4"/>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dk2"/>
                </a:gs>
                <a:gs pos="100000">
                  <a:srgbClr val="B3FFFF"/>
                </a:gs>
              </a:gsLst>
              <a:lin ang="5400012" scaled="0"/>
            </a:gradFill>
            <a:ln>
              <a:noFill/>
            </a:ln>
          </p:spPr>
        </p:sp>
        <p:sp>
          <p:nvSpPr>
            <p:cNvPr id="5522" name="Google Shape;5522;p24"/>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12" scaled="0"/>
            </a:gradFill>
            <a:ln>
              <a:noFill/>
            </a:ln>
          </p:spPr>
        </p:sp>
        <p:sp>
          <p:nvSpPr>
            <p:cNvPr id="5523" name="Google Shape;5523;p24"/>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4"/>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4"/>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dk2"/>
                </a:gs>
                <a:gs pos="100000">
                  <a:srgbClr val="B3FFFF"/>
                </a:gs>
              </a:gsLst>
              <a:lin ang="5400012" scaled="0"/>
            </a:gradFill>
            <a:ln>
              <a:noFill/>
            </a:ln>
          </p:spPr>
        </p:sp>
        <p:sp>
          <p:nvSpPr>
            <p:cNvPr id="5526" name="Google Shape;5526;p24"/>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4"/>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dk2"/>
                </a:gs>
                <a:gs pos="100000">
                  <a:srgbClr val="B3FFFF"/>
                </a:gs>
              </a:gsLst>
              <a:lin ang="5400012" scaled="0"/>
            </a:gradFill>
            <a:ln>
              <a:noFill/>
            </a:ln>
          </p:spPr>
        </p:sp>
        <p:sp>
          <p:nvSpPr>
            <p:cNvPr id="5528" name="Google Shape;5528;p24"/>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dk2"/>
                </a:gs>
                <a:gs pos="100000">
                  <a:srgbClr val="B3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9" name="Google Shape;5529;p24"/>
          <p:cNvSpPr/>
          <p:nvPr/>
        </p:nvSpPr>
        <p:spPr>
          <a:xfrm>
            <a:off x="0" y="0"/>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530" name="Google Shape;5530;p24"/>
          <p:cNvPicPr preferRelativeResize="0"/>
          <p:nvPr/>
        </p:nvPicPr>
        <p:blipFill rotWithShape="1">
          <a:blip r:embed="rId3">
            <a:alphaModFix amt="30000"/>
          </a:blip>
          <a:srcRect b="0" l="0" r="0" t="0"/>
          <a:stretch/>
        </p:blipFill>
        <p:spPr>
          <a:xfrm>
            <a:off x="-3" y="-3747"/>
            <a:ext cx="12192005" cy="6858000"/>
          </a:xfrm>
          <a:prstGeom prst="rect">
            <a:avLst/>
          </a:prstGeom>
          <a:noFill/>
          <a:ln>
            <a:noFill/>
          </a:ln>
        </p:spPr>
      </p:pic>
      <p:grpSp>
        <p:nvGrpSpPr>
          <p:cNvPr id="5531" name="Google Shape;5531;p24"/>
          <p:cNvGrpSpPr/>
          <p:nvPr/>
        </p:nvGrpSpPr>
        <p:grpSpPr>
          <a:xfrm>
            <a:off x="0" y="0"/>
            <a:ext cx="2305051" cy="6858001"/>
            <a:chOff x="0" y="0"/>
            <a:chExt cx="2305051" cy="6858001"/>
          </a:xfrm>
        </p:grpSpPr>
        <p:sp>
          <p:nvSpPr>
            <p:cNvPr id="5532" name="Google Shape;5532;p24"/>
            <p:cNvSpPr/>
            <p:nvPr/>
          </p:nvSpPr>
          <p:spPr>
            <a:xfrm>
              <a:off x="1209675"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4"/>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4"/>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4"/>
            <p:cNvSpPr/>
            <p:nvPr/>
          </p:nvSpPr>
          <p:spPr>
            <a:xfrm>
              <a:off x="414338" y="9525"/>
              <a:ext cx="28500" cy="44814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4"/>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4"/>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12" scaled="0"/>
            </a:gradFill>
            <a:ln>
              <a:noFill/>
            </a:ln>
          </p:spPr>
        </p:sp>
        <p:sp>
          <p:nvSpPr>
            <p:cNvPr id="5538" name="Google Shape;5538;p24"/>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12" scaled="0"/>
            </a:gradFill>
            <a:ln>
              <a:noFill/>
            </a:ln>
          </p:spPr>
        </p:sp>
        <p:sp>
          <p:nvSpPr>
            <p:cNvPr id="5539" name="Google Shape;5539;p24"/>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4"/>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12" scaled="0"/>
            </a:gradFill>
            <a:ln>
              <a:noFill/>
            </a:ln>
          </p:spPr>
        </p:sp>
        <p:sp>
          <p:nvSpPr>
            <p:cNvPr id="5541" name="Google Shape;5541;p24"/>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542" name="Google Shape;5542;p24"/>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4"/>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4"/>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12" scaled="0"/>
            </a:gradFill>
            <a:ln>
              <a:noFill/>
            </a:ln>
          </p:spPr>
        </p:sp>
        <p:sp>
          <p:nvSpPr>
            <p:cNvPr id="5545" name="Google Shape;5545;p24"/>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4"/>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12" scaled="0"/>
            </a:gradFill>
            <a:ln>
              <a:noFill/>
            </a:ln>
          </p:spPr>
        </p:sp>
        <p:sp>
          <p:nvSpPr>
            <p:cNvPr id="5547" name="Google Shape;5547;p24"/>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4"/>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4"/>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12" scaled="0"/>
            </a:gradFill>
            <a:ln>
              <a:noFill/>
            </a:ln>
          </p:spPr>
        </p:sp>
        <p:sp>
          <p:nvSpPr>
            <p:cNvPr id="5550" name="Google Shape;5550;p24"/>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4"/>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4"/>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12" scaled="0"/>
            </a:gradFill>
            <a:ln>
              <a:noFill/>
            </a:ln>
          </p:spPr>
        </p:sp>
        <p:sp>
          <p:nvSpPr>
            <p:cNvPr id="5553" name="Google Shape;5553;p24"/>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4"/>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12" scaled="0"/>
            </a:gradFill>
            <a:ln>
              <a:noFill/>
            </a:ln>
          </p:spPr>
        </p:sp>
        <p:sp>
          <p:nvSpPr>
            <p:cNvPr id="5555" name="Google Shape;5555;p24"/>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4"/>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12" scaled="0"/>
            </a:gradFill>
            <a:ln>
              <a:noFill/>
            </a:ln>
          </p:spPr>
        </p:sp>
        <p:sp>
          <p:nvSpPr>
            <p:cNvPr id="5557" name="Google Shape;5557;p24"/>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4"/>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12" scaled="0"/>
            </a:gradFill>
            <a:ln>
              <a:noFill/>
            </a:ln>
          </p:spPr>
        </p:sp>
        <p:sp>
          <p:nvSpPr>
            <p:cNvPr id="5559" name="Google Shape;5559;p24"/>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4"/>
            <p:cNvSpPr/>
            <p:nvPr/>
          </p:nvSpPr>
          <p:spPr>
            <a:xfrm>
              <a:off x="642938" y="6610350"/>
              <a:ext cx="23700" cy="2430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4"/>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4"/>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12" scaled="0"/>
            </a:gradFill>
            <a:ln>
              <a:noFill/>
            </a:ln>
          </p:spPr>
        </p:sp>
        <p:sp>
          <p:nvSpPr>
            <p:cNvPr id="5563" name="Google Shape;5563;p24"/>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12" scaled="0"/>
            </a:gradFill>
            <a:ln>
              <a:noFill/>
            </a:ln>
          </p:spPr>
        </p:sp>
        <p:sp>
          <p:nvSpPr>
            <p:cNvPr id="5564" name="Google Shape;5564;p24"/>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4"/>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12" scaled="0"/>
            </a:gradFill>
            <a:ln>
              <a:noFill/>
            </a:ln>
          </p:spPr>
        </p:sp>
        <p:sp>
          <p:nvSpPr>
            <p:cNvPr id="5566" name="Google Shape;5566;p24"/>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567" name="Google Shape;5567;p24"/>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4"/>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12" scaled="0"/>
            </a:gradFill>
            <a:ln>
              <a:noFill/>
            </a:ln>
          </p:spPr>
        </p:sp>
        <p:sp>
          <p:nvSpPr>
            <p:cNvPr id="5569" name="Google Shape;5569;p24"/>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4"/>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12" scaled="0"/>
            </a:gradFill>
            <a:ln>
              <a:noFill/>
            </a:ln>
          </p:spPr>
        </p:sp>
        <p:sp>
          <p:nvSpPr>
            <p:cNvPr id="5571" name="Google Shape;5571;p24"/>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4"/>
            <p:cNvSpPr/>
            <p:nvPr/>
          </p:nvSpPr>
          <p:spPr>
            <a:xfrm>
              <a:off x="1228725"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4"/>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12" scaled="0"/>
            </a:gradFill>
            <a:ln>
              <a:noFill/>
            </a:ln>
          </p:spPr>
        </p:sp>
        <p:sp>
          <p:nvSpPr>
            <p:cNvPr id="5574" name="Google Shape;5574;p24"/>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4"/>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12" scaled="0"/>
            </a:gradFill>
            <a:ln>
              <a:noFill/>
            </a:ln>
          </p:spPr>
        </p:sp>
        <p:sp>
          <p:nvSpPr>
            <p:cNvPr id="5576" name="Google Shape;5576;p24"/>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4"/>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4"/>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12" scaled="0"/>
            </a:gradFill>
            <a:ln>
              <a:noFill/>
            </a:ln>
          </p:spPr>
        </p:sp>
        <p:sp>
          <p:nvSpPr>
            <p:cNvPr id="5579" name="Google Shape;5579;p24"/>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580" name="Google Shape;5580;p24"/>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4"/>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4"/>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12" scaled="0"/>
            </a:gradFill>
            <a:ln>
              <a:noFill/>
            </a:ln>
          </p:spPr>
        </p:sp>
        <p:sp>
          <p:nvSpPr>
            <p:cNvPr id="5583" name="Google Shape;5583;p24"/>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4"/>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12" scaled="0"/>
            </a:gradFill>
            <a:ln>
              <a:noFill/>
            </a:ln>
          </p:spPr>
        </p:sp>
        <p:sp>
          <p:nvSpPr>
            <p:cNvPr id="5585" name="Google Shape;5585;p24"/>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24"/>
          <p:cNvSpPr txBox="1"/>
          <p:nvPr>
            <p:ph type="title"/>
          </p:nvPr>
        </p:nvSpPr>
        <p:spPr>
          <a:xfrm>
            <a:off x="1617233" y="4539573"/>
            <a:ext cx="9676200" cy="1182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omic Sans MS"/>
              <a:buNone/>
            </a:pPr>
            <a:r>
              <a:rPr lang="en-AU" sz="4800">
                <a:solidFill>
                  <a:srgbClr val="FFFFFF"/>
                </a:solidFill>
                <a:latin typeface="Comic Sans MS"/>
                <a:ea typeface="Comic Sans MS"/>
                <a:cs typeface="Comic Sans MS"/>
                <a:sym typeface="Comic Sans MS"/>
              </a:rPr>
              <a:t>WHAT IS MACHINE LEARNING..??</a:t>
            </a:r>
            <a:endParaRPr/>
          </a:p>
        </p:txBody>
      </p:sp>
      <p:sp>
        <p:nvSpPr>
          <p:cNvPr id="5587" name="Google Shape;5587;p24"/>
          <p:cNvSpPr/>
          <p:nvPr/>
        </p:nvSpPr>
        <p:spPr>
          <a:xfrm>
            <a:off x="666974" y="639965"/>
            <a:ext cx="10880100" cy="3598500"/>
          </a:xfrm>
          <a:prstGeom prst="round2DiagRect">
            <a:avLst>
              <a:gd fmla="val 9529" name="adj1"/>
              <a:gd fmla="val 0" name="adj2"/>
            </a:avLst>
          </a:prstGeom>
          <a:solidFill>
            <a:schemeClr val="lt1"/>
          </a:solidFill>
          <a:ln cap="sq" cmpd="sng" w="19050">
            <a:solidFill>
              <a:srgbClr val="3B95DE">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588" name="Google Shape;5588;p24"/>
          <p:cNvSpPr txBox="1"/>
          <p:nvPr>
            <p:ph idx="11" type="ftr"/>
          </p:nvPr>
        </p:nvSpPr>
        <p:spPr>
          <a:xfrm>
            <a:off x="9744663" y="6245225"/>
            <a:ext cx="18189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cap="none">
                <a:solidFill>
                  <a:srgbClr val="FFFFFF"/>
                </a:solidFill>
                <a:latin typeface="Twentieth Century"/>
                <a:ea typeface="Twentieth Century"/>
                <a:cs typeface="Twentieth Century"/>
                <a:sym typeface="Twentieth Century"/>
              </a:rPr>
              <a:t>PPT BY: MADHAV MISHRA</a:t>
            </a:r>
            <a:endParaRPr/>
          </a:p>
        </p:txBody>
      </p:sp>
      <p:pic>
        <p:nvPicPr>
          <p:cNvPr id="5589" name="Google Shape;5589;p24"/>
          <p:cNvPicPr preferRelativeResize="0"/>
          <p:nvPr/>
        </p:nvPicPr>
        <p:blipFill rotWithShape="1">
          <a:blip r:embed="rId5">
            <a:alphaModFix/>
          </a:blip>
          <a:srcRect b="0" l="0" r="0" t="0"/>
          <a:stretch/>
        </p:blipFill>
        <p:spPr>
          <a:xfrm>
            <a:off x="2286000" y="636588"/>
            <a:ext cx="7620000" cy="36053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0" name="Shape 6380"/>
        <p:cNvGrpSpPr/>
        <p:nvPr/>
      </p:nvGrpSpPr>
      <p:grpSpPr>
        <a:xfrm>
          <a:off x="0" y="0"/>
          <a:ext cx="0" cy="0"/>
          <a:chOff x="0" y="0"/>
          <a:chExt cx="0" cy="0"/>
        </a:xfrm>
      </p:grpSpPr>
      <p:sp>
        <p:nvSpPr>
          <p:cNvPr id="6381" name="Google Shape;6381;p51"/>
          <p:cNvSpPr txBox="1"/>
          <p:nvPr>
            <p:ph type="title"/>
          </p:nvPr>
        </p:nvSpPr>
        <p:spPr>
          <a:xfrm>
            <a:off x="1141413" y="358332"/>
            <a:ext cx="9906000" cy="612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omic Sans MS"/>
              <a:buNone/>
            </a:pPr>
            <a:r>
              <a:rPr b="1" lang="en-AU">
                <a:latin typeface="Comic Sans MS"/>
                <a:ea typeface="Comic Sans MS"/>
                <a:cs typeface="Comic Sans MS"/>
                <a:sym typeface="Comic Sans MS"/>
              </a:rPr>
              <a:t>GEOMETRIC MODELS – DISTANCE BASED</a:t>
            </a:r>
            <a:endParaRPr/>
          </a:p>
        </p:txBody>
      </p:sp>
      <p:sp>
        <p:nvSpPr>
          <p:cNvPr id="6382" name="Google Shape;6382;p51"/>
          <p:cNvSpPr txBox="1"/>
          <p:nvPr>
            <p:ph idx="1" type="body"/>
          </p:nvPr>
        </p:nvSpPr>
        <p:spPr>
          <a:xfrm>
            <a:off x="1141413" y="1133686"/>
            <a:ext cx="9906000" cy="52224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3000"/>
              <a:buChar char="•"/>
            </a:pPr>
            <a:r>
              <a:rPr lang="en-AU">
                <a:latin typeface="Comic Sans MS"/>
                <a:ea typeface="Comic Sans MS"/>
                <a:cs typeface="Comic Sans MS"/>
                <a:sym typeface="Comic Sans MS"/>
              </a:rPr>
              <a:t>Distance-based models work on the concept of distance.</a:t>
            </a:r>
            <a:endParaRPr/>
          </a:p>
          <a:p>
            <a:pPr indent="-228600" lvl="0" marL="228600" rtl="0" algn="l">
              <a:lnSpc>
                <a:spcPct val="120000"/>
              </a:lnSpc>
              <a:spcBef>
                <a:spcPts val="1000"/>
              </a:spcBef>
              <a:spcAft>
                <a:spcPts val="0"/>
              </a:spcAft>
              <a:buClr>
                <a:schemeClr val="lt1"/>
              </a:buClr>
              <a:buSzPts val="3000"/>
              <a:buChar char="•"/>
            </a:pPr>
            <a:r>
              <a:rPr lang="en-AU">
                <a:latin typeface="Comic Sans MS"/>
                <a:ea typeface="Comic Sans MS"/>
                <a:cs typeface="Comic Sans MS"/>
                <a:sym typeface="Comic Sans MS"/>
              </a:rPr>
              <a:t>In the context of </a:t>
            </a:r>
            <a:r>
              <a:rPr b="1" lang="en-AU">
                <a:latin typeface="Comic Sans MS"/>
                <a:ea typeface="Comic Sans MS"/>
                <a:cs typeface="Comic Sans MS"/>
                <a:sym typeface="Comic Sans MS"/>
              </a:rPr>
              <a:t>Machine learning, the concept of distance is not based on merely the physical distance between two points</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lt1"/>
              </a:buClr>
              <a:buSzPts val="3000"/>
              <a:buChar char="•"/>
            </a:pPr>
            <a:r>
              <a:rPr lang="en-AU">
                <a:latin typeface="Comic Sans MS"/>
                <a:ea typeface="Comic Sans MS"/>
                <a:cs typeface="Comic Sans MS"/>
                <a:sym typeface="Comic Sans MS"/>
              </a:rPr>
              <a:t>Instead, we could think of the distance between two points considering the </a:t>
            </a:r>
            <a:r>
              <a:rPr b="1" lang="en-AU">
                <a:latin typeface="Comic Sans MS"/>
                <a:ea typeface="Comic Sans MS"/>
                <a:cs typeface="Comic Sans MS"/>
                <a:sym typeface="Comic Sans MS"/>
              </a:rPr>
              <a:t>mode of transport</a:t>
            </a:r>
            <a:r>
              <a:rPr lang="en-AU">
                <a:latin typeface="Comic Sans MS"/>
                <a:ea typeface="Comic Sans MS"/>
                <a:cs typeface="Comic Sans MS"/>
                <a:sym typeface="Comic Sans MS"/>
              </a:rPr>
              <a:t> between two points. </a:t>
            </a:r>
            <a:endParaRPr/>
          </a:p>
          <a:p>
            <a:pPr indent="-228600" lvl="0" marL="228600" rtl="0" algn="l">
              <a:lnSpc>
                <a:spcPct val="120000"/>
              </a:lnSpc>
              <a:spcBef>
                <a:spcPts val="1000"/>
              </a:spcBef>
              <a:spcAft>
                <a:spcPts val="0"/>
              </a:spcAft>
              <a:buClr>
                <a:schemeClr val="lt1"/>
              </a:buClr>
              <a:buSzPts val="3000"/>
              <a:buChar char="•"/>
            </a:pPr>
            <a:r>
              <a:rPr b="1" lang="en-AU">
                <a:latin typeface="Comic Sans MS"/>
                <a:ea typeface="Comic Sans MS"/>
                <a:cs typeface="Comic Sans MS"/>
                <a:sym typeface="Comic Sans MS"/>
              </a:rPr>
              <a:t>Travelling between two cities by plane covers less distance</a:t>
            </a:r>
            <a:r>
              <a:rPr lang="en-AU">
                <a:latin typeface="Comic Sans MS"/>
                <a:ea typeface="Comic Sans MS"/>
                <a:cs typeface="Comic Sans MS"/>
                <a:sym typeface="Comic Sans MS"/>
              </a:rPr>
              <a:t> physically than by </a:t>
            </a:r>
            <a:r>
              <a:rPr b="1" lang="en-AU">
                <a:latin typeface="Comic Sans MS"/>
                <a:ea typeface="Comic Sans MS"/>
                <a:cs typeface="Comic Sans MS"/>
                <a:sym typeface="Comic Sans MS"/>
              </a:rPr>
              <a:t>train because a plane is unrestricted</a:t>
            </a:r>
            <a:r>
              <a:rPr lang="en-AU">
                <a:latin typeface="Comic Sans MS"/>
                <a:ea typeface="Comic Sans MS"/>
                <a:cs typeface="Comic Sans MS"/>
                <a:sym typeface="Comic Sans MS"/>
              </a:rPr>
              <a:t>. Similarly, </a:t>
            </a:r>
            <a:r>
              <a:rPr b="1" lang="en-AU">
                <a:latin typeface="Comic Sans MS"/>
                <a:ea typeface="Comic Sans MS"/>
                <a:cs typeface="Comic Sans MS"/>
                <a:sym typeface="Comic Sans MS"/>
              </a:rPr>
              <a:t>in chess, the concept of distance depends on the piece</a:t>
            </a:r>
            <a:r>
              <a:rPr lang="en-AU">
                <a:latin typeface="Comic Sans MS"/>
                <a:ea typeface="Comic Sans MS"/>
                <a:cs typeface="Comic Sans MS"/>
                <a:sym typeface="Comic Sans MS"/>
              </a:rPr>
              <a:t> used – </a:t>
            </a:r>
            <a:r>
              <a:rPr b="1" lang="en-AU">
                <a:latin typeface="Comic Sans MS"/>
                <a:ea typeface="Comic Sans MS"/>
                <a:cs typeface="Comic Sans MS"/>
                <a:sym typeface="Comic Sans MS"/>
              </a:rPr>
              <a:t>for example, a Bishop can move diagonally</a:t>
            </a:r>
            <a:r>
              <a:rPr lang="en-AU">
                <a:latin typeface="Comic Sans MS"/>
                <a:ea typeface="Comic Sans MS"/>
                <a:cs typeface="Comic Sans MS"/>
                <a:sym typeface="Comic Sans MS"/>
              </a:rPr>
              <a:t>.   Thus, depending on the entity and the mode of travel, the concept of distance can be experienced differently. </a:t>
            </a:r>
            <a:endParaRPr/>
          </a:p>
        </p:txBody>
      </p:sp>
      <p:sp>
        <p:nvSpPr>
          <p:cNvPr id="6383" name="Google Shape;6383;p51"/>
          <p:cNvSpPr txBox="1"/>
          <p:nvPr>
            <p:ph idx="11" type="ftr"/>
          </p:nvPr>
        </p:nvSpPr>
        <p:spPr>
          <a:xfrm>
            <a:off x="9332500" y="6276057"/>
            <a:ext cx="171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7" name="Shape 6387"/>
        <p:cNvGrpSpPr/>
        <p:nvPr/>
      </p:nvGrpSpPr>
      <p:grpSpPr>
        <a:xfrm>
          <a:off x="0" y="0"/>
          <a:ext cx="0" cy="0"/>
          <a:chOff x="0" y="0"/>
          <a:chExt cx="0" cy="0"/>
        </a:xfrm>
      </p:grpSpPr>
      <p:sp>
        <p:nvSpPr>
          <p:cNvPr id="6388" name="Google Shape;6388;p52"/>
          <p:cNvSpPr txBox="1"/>
          <p:nvPr>
            <p:ph type="title"/>
          </p:nvPr>
        </p:nvSpPr>
        <p:spPr>
          <a:xfrm>
            <a:off x="1141410" y="175706"/>
            <a:ext cx="10698600" cy="111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GEOMETRIC MODELS – DISTANCE BASED</a:t>
            </a:r>
            <a:endParaRPr/>
          </a:p>
        </p:txBody>
      </p:sp>
      <p:pic>
        <p:nvPicPr>
          <p:cNvPr id="6389" name="Google Shape;6389;p52"/>
          <p:cNvPicPr preferRelativeResize="0"/>
          <p:nvPr/>
        </p:nvPicPr>
        <p:blipFill rotWithShape="1">
          <a:blip r:embed="rId4">
            <a:alphaModFix/>
          </a:blip>
          <a:srcRect b="0" l="0" r="0" t="0"/>
          <a:stretch/>
        </p:blipFill>
        <p:spPr>
          <a:xfrm>
            <a:off x="351935" y="1059445"/>
            <a:ext cx="4098600" cy="23445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6390" name="Google Shape;6390;p52"/>
          <p:cNvSpPr txBox="1"/>
          <p:nvPr>
            <p:ph idx="1" type="body"/>
          </p:nvPr>
        </p:nvSpPr>
        <p:spPr>
          <a:xfrm>
            <a:off x="4815192" y="1102936"/>
            <a:ext cx="6336600" cy="52065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AU">
                <a:latin typeface="Comic Sans MS"/>
                <a:ea typeface="Comic Sans MS"/>
                <a:cs typeface="Comic Sans MS"/>
                <a:sym typeface="Comic Sans MS"/>
              </a:rPr>
              <a:t>The distance metrics commonly used are </a:t>
            </a:r>
            <a:r>
              <a:rPr b="1" lang="en-AU">
                <a:latin typeface="Comic Sans MS"/>
                <a:ea typeface="Comic Sans MS"/>
                <a:cs typeface="Comic Sans MS"/>
                <a:sym typeface="Comic Sans MS"/>
              </a:rPr>
              <a:t>Euclidean</a:t>
            </a:r>
            <a:endParaRPr>
              <a:latin typeface="Comic Sans MS"/>
              <a:ea typeface="Comic Sans MS"/>
              <a:cs typeface="Comic Sans MS"/>
              <a:sym typeface="Comic Sans MS"/>
            </a:endParaRPr>
          </a:p>
        </p:txBody>
      </p:sp>
      <p:sp>
        <p:nvSpPr>
          <p:cNvPr id="6391" name="Google Shape;6391;p52"/>
          <p:cNvSpPr txBox="1"/>
          <p:nvPr>
            <p:ph idx="11" type="ftr"/>
          </p:nvPr>
        </p:nvSpPr>
        <p:spPr>
          <a:xfrm>
            <a:off x="1141411" y="6309360"/>
            <a:ext cx="6239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a:p>
        </p:txBody>
      </p:sp>
      <p:pic>
        <p:nvPicPr>
          <p:cNvPr id="6392" name="Google Shape;6392;p52"/>
          <p:cNvPicPr preferRelativeResize="0"/>
          <p:nvPr/>
        </p:nvPicPr>
        <p:blipFill rotWithShape="1">
          <a:blip r:embed="rId5">
            <a:alphaModFix/>
          </a:blip>
          <a:srcRect b="0" l="0" r="0" t="0"/>
          <a:stretch/>
        </p:blipFill>
        <p:spPr>
          <a:xfrm>
            <a:off x="5143791" y="2231754"/>
            <a:ext cx="5517723" cy="1044789"/>
          </a:xfrm>
          <a:prstGeom prst="rect">
            <a:avLst/>
          </a:prstGeom>
          <a:noFill/>
          <a:ln>
            <a:noFill/>
          </a:ln>
        </p:spPr>
      </p:pic>
      <p:sp>
        <p:nvSpPr>
          <p:cNvPr id="6393" name="Google Shape;6393;p52"/>
          <p:cNvSpPr/>
          <p:nvPr/>
        </p:nvSpPr>
        <p:spPr>
          <a:xfrm>
            <a:off x="5016630" y="3573410"/>
            <a:ext cx="215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AU" sz="1800" u="none" cap="none" strike="noStrike">
                <a:solidFill>
                  <a:schemeClr val="lt1"/>
                </a:solidFill>
                <a:latin typeface="Comic Sans MS"/>
                <a:ea typeface="Comic Sans MS"/>
                <a:cs typeface="Comic Sans MS"/>
                <a:sym typeface="Comic Sans MS"/>
              </a:rPr>
              <a:t>&amp; Manhattan</a:t>
            </a:r>
            <a:endParaRPr sz="1800">
              <a:solidFill>
                <a:schemeClr val="lt1"/>
              </a:solidFill>
              <a:latin typeface="Twentieth Century"/>
              <a:ea typeface="Twentieth Century"/>
              <a:cs typeface="Twentieth Century"/>
              <a:sym typeface="Twentieth Century"/>
            </a:endParaRPr>
          </a:p>
        </p:txBody>
      </p:sp>
      <p:pic>
        <p:nvPicPr>
          <p:cNvPr id="6394" name="Google Shape;6394;p52"/>
          <p:cNvPicPr preferRelativeResize="0"/>
          <p:nvPr/>
        </p:nvPicPr>
        <p:blipFill rotWithShape="1">
          <a:blip r:embed="rId6">
            <a:alphaModFix/>
          </a:blip>
          <a:srcRect b="0" l="0" r="0" t="0"/>
          <a:stretch/>
        </p:blipFill>
        <p:spPr>
          <a:xfrm>
            <a:off x="4930352" y="4145295"/>
            <a:ext cx="6898049" cy="2346627"/>
          </a:xfrm>
          <a:prstGeom prst="rect">
            <a:avLst/>
          </a:prstGeom>
          <a:noFill/>
          <a:ln>
            <a:noFill/>
          </a:ln>
        </p:spPr>
      </p:pic>
      <p:pic>
        <p:nvPicPr>
          <p:cNvPr id="6395" name="Google Shape;6395;p52"/>
          <p:cNvPicPr preferRelativeResize="0"/>
          <p:nvPr/>
        </p:nvPicPr>
        <p:blipFill rotWithShape="1">
          <a:blip r:embed="rId7">
            <a:alphaModFix/>
          </a:blip>
          <a:srcRect b="0" l="0" r="0" t="0"/>
          <a:stretch/>
        </p:blipFill>
        <p:spPr>
          <a:xfrm>
            <a:off x="450765" y="4145295"/>
            <a:ext cx="3901029" cy="20482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399" name="Shape 6399"/>
        <p:cNvGrpSpPr/>
        <p:nvPr/>
      </p:nvGrpSpPr>
      <p:grpSpPr>
        <a:xfrm>
          <a:off x="0" y="0"/>
          <a:ext cx="0" cy="0"/>
          <a:chOff x="0" y="0"/>
          <a:chExt cx="0" cy="0"/>
        </a:xfrm>
      </p:grpSpPr>
      <p:sp>
        <p:nvSpPr>
          <p:cNvPr id="6400" name="Google Shape;6400;p53"/>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401" name="Google Shape;6401;p53"/>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402" name="Google Shape;6402;p53"/>
          <p:cNvGrpSpPr/>
          <p:nvPr/>
        </p:nvGrpSpPr>
        <p:grpSpPr>
          <a:xfrm>
            <a:off x="0" y="0"/>
            <a:ext cx="1220788" cy="6858001"/>
            <a:chOff x="-14288" y="0"/>
            <a:chExt cx="1220788" cy="6858001"/>
          </a:xfrm>
        </p:grpSpPr>
        <p:sp>
          <p:nvSpPr>
            <p:cNvPr id="6403" name="Google Shape;6403;p53"/>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407" name="Google Shape;6407;p5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409" name="Google Shape;6409;p5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410" name="Google Shape;6410;p5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413" name="Google Shape;6413;p5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4" name="Google Shape;6414;p53"/>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415" name="Google Shape;6415;p5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416" name="Google Shape;6416;p5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417" name="Google Shape;6417;p5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418" name="Google Shape;6418;p5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421" name="Google Shape;6421;p5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423" name="Google Shape;6423;p5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425" name="Google Shape;6425;p5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426" name="Google Shape;6426;p5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429" name="Google Shape;6429;p5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0" name="Google Shape;6430;p53"/>
          <p:cNvSpPr txBox="1"/>
          <p:nvPr>
            <p:ph type="title"/>
          </p:nvPr>
        </p:nvSpPr>
        <p:spPr>
          <a:xfrm>
            <a:off x="1141411" y="53977"/>
            <a:ext cx="9906000" cy="84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PROBABILISTIC MODELS</a:t>
            </a:r>
            <a:endParaRPr sz="2800">
              <a:latin typeface="Comic Sans MS"/>
              <a:ea typeface="Comic Sans MS"/>
              <a:cs typeface="Comic Sans MS"/>
              <a:sym typeface="Comic Sans MS"/>
            </a:endParaRPr>
          </a:p>
        </p:txBody>
      </p:sp>
      <p:sp>
        <p:nvSpPr>
          <p:cNvPr id="6431" name="Google Shape;6431;p53"/>
          <p:cNvSpPr txBox="1"/>
          <p:nvPr>
            <p:ph idx="1" type="body"/>
          </p:nvPr>
        </p:nvSpPr>
        <p:spPr>
          <a:xfrm>
            <a:off x="1118074" y="910432"/>
            <a:ext cx="9840900" cy="55062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dk1"/>
              </a:buClr>
              <a:buSzPct val="125000"/>
              <a:buChar char="•"/>
            </a:pPr>
            <a:r>
              <a:rPr b="1" lang="en-AU">
                <a:latin typeface="Comic Sans MS"/>
                <a:ea typeface="Comic Sans MS"/>
                <a:cs typeface="Comic Sans MS"/>
                <a:sym typeface="Comic Sans MS"/>
              </a:rPr>
              <a:t>Probabilistic models use the idea of probability to classify new entities.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Probabilistic models see features and target variables as random variables. </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There are two types of probabilistic models: </a:t>
            </a:r>
            <a:endParaRPr/>
          </a:p>
          <a:p>
            <a:pPr indent="0" lvl="0" marL="0" rtl="0" algn="ctr">
              <a:lnSpc>
                <a:spcPct val="120000"/>
              </a:lnSpc>
              <a:spcBef>
                <a:spcPts val="1000"/>
              </a:spcBef>
              <a:spcAft>
                <a:spcPts val="0"/>
              </a:spcAft>
              <a:buClr>
                <a:srgbClr val="FF0000"/>
              </a:buClr>
              <a:buSzPct val="125000"/>
              <a:buNone/>
            </a:pPr>
            <a:r>
              <a:rPr b="1" lang="en-AU">
                <a:solidFill>
                  <a:srgbClr val="FF0000"/>
                </a:solidFill>
                <a:latin typeface="Comic Sans MS"/>
                <a:ea typeface="Comic Sans MS"/>
                <a:cs typeface="Comic Sans MS"/>
                <a:sym typeface="Comic Sans MS"/>
              </a:rPr>
              <a:t>Predictive and Generative</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Predictive probability models use the idea of a </a:t>
            </a:r>
            <a:r>
              <a:rPr b="1" lang="en-AU">
                <a:latin typeface="Comic Sans MS"/>
                <a:ea typeface="Comic Sans MS"/>
                <a:cs typeface="Comic Sans MS"/>
                <a:sym typeface="Comic Sans MS"/>
              </a:rPr>
              <a:t>conditional probability</a:t>
            </a:r>
            <a:r>
              <a:rPr lang="en-AU">
                <a:latin typeface="Comic Sans MS"/>
                <a:ea typeface="Comic Sans MS"/>
                <a:cs typeface="Comic Sans MS"/>
                <a:sym typeface="Comic Sans MS"/>
              </a:rPr>
              <a:t> distribution </a:t>
            </a:r>
            <a:r>
              <a:rPr i="1" lang="en-AU">
                <a:latin typeface="Comic Sans MS"/>
                <a:ea typeface="Comic Sans MS"/>
                <a:cs typeface="Comic Sans MS"/>
                <a:sym typeface="Comic Sans MS"/>
              </a:rPr>
              <a:t>P</a:t>
            </a:r>
            <a:r>
              <a:rPr lang="en-AU">
                <a:latin typeface="Comic Sans MS"/>
                <a:ea typeface="Comic Sans MS"/>
                <a:cs typeface="Comic Sans MS"/>
                <a:sym typeface="Comic Sans MS"/>
              </a:rPr>
              <a:t> (</a:t>
            </a:r>
            <a:r>
              <a:rPr i="1" lang="en-AU">
                <a:latin typeface="Comic Sans MS"/>
                <a:ea typeface="Comic Sans MS"/>
                <a:cs typeface="Comic Sans MS"/>
                <a:sym typeface="Comic Sans MS"/>
              </a:rPr>
              <a:t>Y </a:t>
            </a:r>
            <a:r>
              <a:rPr lang="en-AU">
                <a:latin typeface="Comic Sans MS"/>
                <a:ea typeface="Comic Sans MS"/>
                <a:cs typeface="Comic Sans MS"/>
                <a:sym typeface="Comic Sans MS"/>
              </a:rPr>
              <a:t>|</a:t>
            </a:r>
            <a:r>
              <a:rPr i="1" lang="en-AU">
                <a:latin typeface="Comic Sans MS"/>
                <a:ea typeface="Comic Sans MS"/>
                <a:cs typeface="Comic Sans MS"/>
                <a:sym typeface="Comic Sans MS"/>
              </a:rPr>
              <a:t>X</a:t>
            </a:r>
            <a:r>
              <a:rPr lang="en-AU">
                <a:latin typeface="Comic Sans MS"/>
                <a:ea typeface="Comic Sans MS"/>
                <a:cs typeface="Comic Sans MS"/>
                <a:sym typeface="Comic Sans MS"/>
              </a:rPr>
              <a:t>) from which </a:t>
            </a:r>
            <a:r>
              <a:rPr i="1" lang="en-AU">
                <a:latin typeface="Comic Sans MS"/>
                <a:ea typeface="Comic Sans MS"/>
                <a:cs typeface="Comic Sans MS"/>
                <a:sym typeface="Comic Sans MS"/>
              </a:rPr>
              <a:t>Y</a:t>
            </a:r>
            <a:r>
              <a:rPr lang="en-AU">
                <a:latin typeface="Comic Sans MS"/>
                <a:ea typeface="Comic Sans MS"/>
                <a:cs typeface="Comic Sans MS"/>
                <a:sym typeface="Comic Sans MS"/>
              </a:rPr>
              <a:t> can be predicted from </a:t>
            </a:r>
            <a:r>
              <a:rPr i="1" lang="en-AU">
                <a:latin typeface="Comic Sans MS"/>
                <a:ea typeface="Comic Sans MS"/>
                <a:cs typeface="Comic Sans MS"/>
                <a:sym typeface="Comic Sans MS"/>
              </a:rPr>
              <a:t>X</a:t>
            </a:r>
            <a:r>
              <a:rPr lang="en-AU">
                <a:latin typeface="Comic Sans MS"/>
                <a:ea typeface="Comic Sans MS"/>
                <a:cs typeface="Comic Sans MS"/>
                <a:sym typeface="Comic Sans MS"/>
              </a:rPr>
              <a:t>.</a:t>
            </a:r>
            <a:endParaRPr/>
          </a:p>
          <a:p>
            <a:pPr indent="0" lvl="0" marL="0" rtl="0" algn="l">
              <a:lnSpc>
                <a:spcPct val="120000"/>
              </a:lnSpc>
              <a:spcBef>
                <a:spcPts val="1000"/>
              </a:spcBef>
              <a:spcAft>
                <a:spcPts val="0"/>
              </a:spcAft>
              <a:buClr>
                <a:schemeClr val="dk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Generative models estimate the </a:t>
            </a:r>
            <a:r>
              <a:rPr b="1" lang="en-AU">
                <a:latin typeface="Comic Sans MS"/>
                <a:ea typeface="Comic Sans MS"/>
                <a:cs typeface="Comic Sans MS"/>
                <a:sym typeface="Comic Sans MS"/>
              </a:rPr>
              <a:t>joint distribution </a:t>
            </a:r>
            <a:r>
              <a:rPr i="1" lang="en-AU">
                <a:latin typeface="Comic Sans MS"/>
                <a:ea typeface="Comic Sans MS"/>
                <a:cs typeface="Comic Sans MS"/>
                <a:sym typeface="Comic Sans MS"/>
              </a:rPr>
              <a:t>P</a:t>
            </a:r>
            <a:r>
              <a:rPr lang="en-AU">
                <a:latin typeface="Comic Sans MS"/>
                <a:ea typeface="Comic Sans MS"/>
                <a:cs typeface="Comic Sans MS"/>
                <a:sym typeface="Comic Sans MS"/>
              </a:rPr>
              <a:t> (</a:t>
            </a:r>
            <a:r>
              <a:rPr i="1" lang="en-AU">
                <a:latin typeface="Comic Sans MS"/>
                <a:ea typeface="Comic Sans MS"/>
                <a:cs typeface="Comic Sans MS"/>
                <a:sym typeface="Comic Sans MS"/>
              </a:rPr>
              <a:t>Y</a:t>
            </a:r>
            <a:r>
              <a:rPr lang="en-AU">
                <a:latin typeface="Comic Sans MS"/>
                <a:ea typeface="Comic Sans MS"/>
                <a:cs typeface="Comic Sans MS"/>
                <a:sym typeface="Comic Sans MS"/>
              </a:rPr>
              <a:t>, </a:t>
            </a:r>
            <a:r>
              <a:rPr i="1" lang="en-AU">
                <a:latin typeface="Comic Sans MS"/>
                <a:ea typeface="Comic Sans MS"/>
                <a:cs typeface="Comic Sans MS"/>
                <a:sym typeface="Comic Sans MS"/>
              </a:rPr>
              <a:t>X</a:t>
            </a:r>
            <a:r>
              <a:rPr lang="en-AU">
                <a:latin typeface="Comic Sans MS"/>
                <a:ea typeface="Comic Sans MS"/>
                <a:cs typeface="Comic Sans MS"/>
                <a:sym typeface="Comic Sans MS"/>
              </a:rPr>
              <a:t>). </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The joint distribution looks for a relationship between two variables.</a:t>
            </a:r>
            <a:endParaRPr/>
          </a:p>
          <a:p>
            <a:pPr indent="0" lvl="0" marL="0" rtl="0" algn="l">
              <a:lnSpc>
                <a:spcPct val="120000"/>
              </a:lnSpc>
              <a:spcBef>
                <a:spcPts val="1000"/>
              </a:spcBef>
              <a:spcAft>
                <a:spcPts val="0"/>
              </a:spcAft>
              <a:buClr>
                <a:schemeClr val="dk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dk1"/>
              </a:buClr>
              <a:buSzPct val="125000"/>
              <a:buNone/>
            </a:pPr>
            <a:r>
              <a:t/>
            </a:r>
            <a:endParaRPr>
              <a:latin typeface="Comic Sans MS"/>
              <a:ea typeface="Comic Sans MS"/>
              <a:cs typeface="Comic Sans MS"/>
              <a:sym typeface="Comic Sans MS"/>
            </a:endParaRPr>
          </a:p>
        </p:txBody>
      </p:sp>
      <p:sp>
        <p:nvSpPr>
          <p:cNvPr id="6432" name="Google Shape;6432;p53"/>
          <p:cNvSpPr txBox="1"/>
          <p:nvPr>
            <p:ph idx="11" type="ftr"/>
          </p:nvPr>
        </p:nvSpPr>
        <p:spPr>
          <a:xfrm>
            <a:off x="9319147" y="6398444"/>
            <a:ext cx="18645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433" name="Google Shape;6433;p53"/>
          <p:cNvGrpSpPr/>
          <p:nvPr/>
        </p:nvGrpSpPr>
        <p:grpSpPr>
          <a:xfrm>
            <a:off x="11364912" y="0"/>
            <a:ext cx="674688" cy="6848476"/>
            <a:chOff x="11364912" y="0"/>
            <a:chExt cx="674688" cy="6848476"/>
          </a:xfrm>
        </p:grpSpPr>
        <p:sp>
          <p:nvSpPr>
            <p:cNvPr id="6434" name="Google Shape;6434;p5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435" name="Google Shape;6435;p5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438" name="Google Shape;6438;p5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440" name="Google Shape;6440;p5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442" name="Google Shape;6442;p5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447" name="Shape 6447"/>
        <p:cNvGrpSpPr/>
        <p:nvPr/>
      </p:nvGrpSpPr>
      <p:grpSpPr>
        <a:xfrm>
          <a:off x="0" y="0"/>
          <a:ext cx="0" cy="0"/>
          <a:chOff x="0" y="0"/>
          <a:chExt cx="0" cy="0"/>
        </a:xfrm>
      </p:grpSpPr>
      <p:sp>
        <p:nvSpPr>
          <p:cNvPr id="6448" name="Google Shape;6448;p54"/>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449" name="Google Shape;6449;p54"/>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450" name="Google Shape;6450;p54"/>
          <p:cNvGrpSpPr/>
          <p:nvPr/>
        </p:nvGrpSpPr>
        <p:grpSpPr>
          <a:xfrm>
            <a:off x="0" y="0"/>
            <a:ext cx="1220788" cy="6858001"/>
            <a:chOff x="-14288" y="0"/>
            <a:chExt cx="1220788" cy="6858001"/>
          </a:xfrm>
        </p:grpSpPr>
        <p:sp>
          <p:nvSpPr>
            <p:cNvPr id="6451" name="Google Shape;6451;p54"/>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455" name="Google Shape;6455;p5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457" name="Google Shape;6457;p5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458" name="Google Shape;6458;p5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461" name="Google Shape;6461;p5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2" name="Google Shape;6462;p54"/>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463" name="Google Shape;6463;p5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464" name="Google Shape;6464;p5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465" name="Google Shape;6465;p5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466" name="Google Shape;6466;p5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4"/>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469" name="Google Shape;6469;p5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471" name="Google Shape;6471;p5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473" name="Google Shape;6473;p5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474" name="Google Shape;6474;p5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477" name="Google Shape;6477;p5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54"/>
          <p:cNvSpPr txBox="1"/>
          <p:nvPr>
            <p:ph type="title"/>
          </p:nvPr>
        </p:nvSpPr>
        <p:spPr>
          <a:xfrm>
            <a:off x="1141411" y="53977"/>
            <a:ext cx="9906000" cy="84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PROBABILISTIC MODELS</a:t>
            </a:r>
            <a:endParaRPr sz="2800">
              <a:latin typeface="Comic Sans MS"/>
              <a:ea typeface="Comic Sans MS"/>
              <a:cs typeface="Comic Sans MS"/>
              <a:sym typeface="Comic Sans MS"/>
            </a:endParaRPr>
          </a:p>
        </p:txBody>
      </p:sp>
      <p:sp>
        <p:nvSpPr>
          <p:cNvPr id="6479" name="Google Shape;6479;p54"/>
          <p:cNvSpPr txBox="1"/>
          <p:nvPr>
            <p:ph idx="1" type="body"/>
          </p:nvPr>
        </p:nvSpPr>
        <p:spPr>
          <a:xfrm>
            <a:off x="1118074" y="910432"/>
            <a:ext cx="9840900" cy="55062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2500"/>
              <a:buNone/>
            </a:pPr>
            <a:r>
              <a:rPr b="1" lang="en-AU" sz="2000">
                <a:latin typeface="Comic Sans MS"/>
                <a:ea typeface="Comic Sans MS"/>
                <a:cs typeface="Comic Sans MS"/>
                <a:sym typeface="Comic Sans MS"/>
              </a:rPr>
              <a:t>Naïve Bayes</a:t>
            </a:r>
            <a:r>
              <a:rPr lang="en-AU" sz="2000">
                <a:latin typeface="Comic Sans MS"/>
                <a:ea typeface="Comic Sans MS"/>
                <a:cs typeface="Comic Sans MS"/>
                <a:sym typeface="Comic Sans MS"/>
              </a:rPr>
              <a:t> is an example of a probabilistic classifier.</a:t>
            </a:r>
            <a:endParaRPr/>
          </a:p>
          <a:p>
            <a:pPr indent="0" lvl="0" marL="0" rtl="0" algn="l">
              <a:lnSpc>
                <a:spcPct val="120000"/>
              </a:lnSpc>
              <a:spcBef>
                <a:spcPts val="1000"/>
              </a:spcBef>
              <a:spcAft>
                <a:spcPts val="0"/>
              </a:spcAft>
              <a:buClr>
                <a:schemeClr val="dk1"/>
              </a:buClr>
              <a:buSzPts val="2500"/>
              <a:buNone/>
            </a:pPr>
            <a:r>
              <a:rPr lang="en-AU" sz="2000">
                <a:latin typeface="Comic Sans MS"/>
                <a:ea typeface="Comic Sans MS"/>
                <a:cs typeface="Comic Sans MS"/>
                <a:sym typeface="Comic Sans MS"/>
              </a:rPr>
              <a:t>The goal of any probabilistic classifier is given a set of features </a:t>
            </a:r>
            <a:r>
              <a:rPr b="1" lang="en-AU" sz="2000">
                <a:latin typeface="Comic Sans MS"/>
                <a:ea typeface="Comic Sans MS"/>
                <a:cs typeface="Comic Sans MS"/>
                <a:sym typeface="Comic Sans MS"/>
              </a:rPr>
              <a:t>(</a:t>
            </a:r>
            <a:r>
              <a:rPr b="1" i="1" lang="en-AU" sz="2000">
                <a:latin typeface="Comic Sans MS"/>
                <a:ea typeface="Comic Sans MS"/>
                <a:cs typeface="Comic Sans MS"/>
                <a:sym typeface="Comic Sans MS"/>
              </a:rPr>
              <a:t>x</a:t>
            </a:r>
            <a:r>
              <a:rPr b="1" lang="en-AU" sz="2000">
                <a:latin typeface="Comic Sans MS"/>
                <a:ea typeface="Comic Sans MS"/>
                <a:cs typeface="Comic Sans MS"/>
                <a:sym typeface="Comic Sans MS"/>
              </a:rPr>
              <a:t>_0 through </a:t>
            </a:r>
            <a:r>
              <a:rPr b="1" i="1" lang="en-AU" sz="2000">
                <a:latin typeface="Comic Sans MS"/>
                <a:ea typeface="Comic Sans MS"/>
                <a:cs typeface="Comic Sans MS"/>
                <a:sym typeface="Comic Sans MS"/>
              </a:rPr>
              <a:t>x</a:t>
            </a:r>
            <a:r>
              <a:rPr b="1" lang="en-AU" sz="2000">
                <a:latin typeface="Comic Sans MS"/>
                <a:ea typeface="Comic Sans MS"/>
                <a:cs typeface="Comic Sans MS"/>
                <a:sym typeface="Comic Sans MS"/>
              </a:rPr>
              <a:t>_n)</a:t>
            </a:r>
            <a:r>
              <a:rPr lang="en-AU" sz="2000">
                <a:latin typeface="Comic Sans MS"/>
                <a:ea typeface="Comic Sans MS"/>
                <a:cs typeface="Comic Sans MS"/>
                <a:sym typeface="Comic Sans MS"/>
              </a:rPr>
              <a:t> and a set of classes </a:t>
            </a:r>
            <a:r>
              <a:rPr b="1" lang="en-AU" sz="2000">
                <a:latin typeface="Comic Sans MS"/>
                <a:ea typeface="Comic Sans MS"/>
                <a:cs typeface="Comic Sans MS"/>
                <a:sym typeface="Comic Sans MS"/>
              </a:rPr>
              <a:t>(</a:t>
            </a:r>
            <a:r>
              <a:rPr b="1" i="1" lang="en-AU" sz="2000">
                <a:latin typeface="Comic Sans MS"/>
                <a:ea typeface="Comic Sans MS"/>
                <a:cs typeface="Comic Sans MS"/>
                <a:sym typeface="Comic Sans MS"/>
              </a:rPr>
              <a:t>c</a:t>
            </a:r>
            <a:r>
              <a:rPr b="1" lang="en-AU" sz="2000">
                <a:latin typeface="Comic Sans MS"/>
                <a:ea typeface="Comic Sans MS"/>
                <a:cs typeface="Comic Sans MS"/>
                <a:sym typeface="Comic Sans MS"/>
              </a:rPr>
              <a:t>_0 through </a:t>
            </a:r>
            <a:r>
              <a:rPr b="1" i="1" lang="en-AU" sz="2000">
                <a:latin typeface="Comic Sans MS"/>
                <a:ea typeface="Comic Sans MS"/>
                <a:cs typeface="Comic Sans MS"/>
                <a:sym typeface="Comic Sans MS"/>
              </a:rPr>
              <a:t>c</a:t>
            </a:r>
            <a:r>
              <a:rPr b="1" lang="en-AU" sz="2000">
                <a:latin typeface="Comic Sans MS"/>
                <a:ea typeface="Comic Sans MS"/>
                <a:cs typeface="Comic Sans MS"/>
                <a:sym typeface="Comic Sans MS"/>
              </a:rPr>
              <a:t>_k)</a:t>
            </a:r>
            <a:r>
              <a:rPr lang="en-AU" sz="2000">
                <a:latin typeface="Comic Sans MS"/>
                <a:ea typeface="Comic Sans MS"/>
                <a:cs typeface="Comic Sans MS"/>
                <a:sym typeface="Comic Sans MS"/>
              </a:rPr>
              <a:t>, we aim to determine the probability of the features occurring in each class, and to return the most likely class. Therefore, for each class, we need to calculate </a:t>
            </a:r>
            <a:r>
              <a:rPr b="1" i="1" lang="en-AU" sz="2000">
                <a:latin typeface="Comic Sans MS"/>
                <a:ea typeface="Comic Sans MS"/>
                <a:cs typeface="Comic Sans MS"/>
                <a:sym typeface="Comic Sans MS"/>
              </a:rPr>
              <a:t>P</a:t>
            </a:r>
            <a:r>
              <a:rPr b="1" lang="en-AU" sz="2000">
                <a:latin typeface="Comic Sans MS"/>
                <a:ea typeface="Comic Sans MS"/>
                <a:cs typeface="Comic Sans MS"/>
                <a:sym typeface="Comic Sans MS"/>
              </a:rPr>
              <a:t>(</a:t>
            </a:r>
            <a:r>
              <a:rPr b="1" i="1" lang="en-AU" sz="2000">
                <a:latin typeface="Comic Sans MS"/>
                <a:ea typeface="Comic Sans MS"/>
                <a:cs typeface="Comic Sans MS"/>
                <a:sym typeface="Comic Sans MS"/>
              </a:rPr>
              <a:t>c</a:t>
            </a:r>
            <a:r>
              <a:rPr b="1" lang="en-AU" sz="2000">
                <a:latin typeface="Comic Sans MS"/>
                <a:ea typeface="Comic Sans MS"/>
                <a:cs typeface="Comic Sans MS"/>
                <a:sym typeface="Comic Sans MS"/>
              </a:rPr>
              <a:t>_i | x_0, …, x_n)</a:t>
            </a:r>
            <a:r>
              <a:rPr lang="en-AU" sz="2000">
                <a:latin typeface="Comic Sans MS"/>
                <a:ea typeface="Comic Sans MS"/>
                <a:cs typeface="Comic Sans MS"/>
                <a:sym typeface="Comic Sans MS"/>
              </a:rPr>
              <a:t>.</a:t>
            </a:r>
            <a:endParaRPr/>
          </a:p>
          <a:p>
            <a:pPr indent="0" lvl="0" marL="0" rtl="0" algn="l">
              <a:lnSpc>
                <a:spcPct val="120000"/>
              </a:lnSpc>
              <a:spcBef>
                <a:spcPts val="1000"/>
              </a:spcBef>
              <a:spcAft>
                <a:spcPts val="0"/>
              </a:spcAft>
              <a:buClr>
                <a:schemeClr val="dk1"/>
              </a:buClr>
              <a:buSzPts val="2500"/>
              <a:buNone/>
            </a:pPr>
            <a:r>
              <a:rPr lang="en-AU" sz="2000">
                <a:latin typeface="Comic Sans MS"/>
                <a:ea typeface="Comic Sans MS"/>
                <a:cs typeface="Comic Sans MS"/>
                <a:sym typeface="Comic Sans MS"/>
              </a:rPr>
              <a:t>We can do this using the </a:t>
            </a:r>
            <a:r>
              <a:rPr b="1" lang="en-AU" sz="2000">
                <a:latin typeface="Comic Sans MS"/>
                <a:ea typeface="Comic Sans MS"/>
                <a:cs typeface="Comic Sans MS"/>
                <a:sym typeface="Comic Sans MS"/>
              </a:rPr>
              <a:t>Bayes rule</a:t>
            </a:r>
            <a:r>
              <a:rPr lang="en-AU" sz="2000">
                <a:latin typeface="Comic Sans MS"/>
                <a:ea typeface="Comic Sans MS"/>
                <a:cs typeface="Comic Sans MS"/>
                <a:sym typeface="Comic Sans MS"/>
              </a:rPr>
              <a:t> defined as</a:t>
            </a:r>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p:txBody>
      </p:sp>
      <p:sp>
        <p:nvSpPr>
          <p:cNvPr id="6480" name="Google Shape;6480;p54"/>
          <p:cNvSpPr txBox="1"/>
          <p:nvPr>
            <p:ph idx="11" type="ftr"/>
          </p:nvPr>
        </p:nvSpPr>
        <p:spPr>
          <a:xfrm>
            <a:off x="9319147" y="6398444"/>
            <a:ext cx="18645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481" name="Google Shape;6481;p54"/>
          <p:cNvGrpSpPr/>
          <p:nvPr/>
        </p:nvGrpSpPr>
        <p:grpSpPr>
          <a:xfrm>
            <a:off x="11364912" y="0"/>
            <a:ext cx="674688" cy="6848476"/>
            <a:chOff x="11364912" y="0"/>
            <a:chExt cx="674688" cy="6848476"/>
          </a:xfrm>
        </p:grpSpPr>
        <p:sp>
          <p:nvSpPr>
            <p:cNvPr id="6482" name="Google Shape;6482;p5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483" name="Google Shape;6483;p5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486" name="Google Shape;6486;p5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488" name="Google Shape;6488;p5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490" name="Google Shape;6490;p5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4"/>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close up of a logo&#10;&#10;Description automatically generated" id="6492" name="Google Shape;6492;p54"/>
          <p:cNvPicPr preferRelativeResize="0"/>
          <p:nvPr/>
        </p:nvPicPr>
        <p:blipFill rotWithShape="1">
          <a:blip r:embed="rId4">
            <a:alphaModFix/>
          </a:blip>
          <a:srcRect b="0" l="0" r="0" t="0"/>
          <a:stretch/>
        </p:blipFill>
        <p:spPr>
          <a:xfrm>
            <a:off x="1068387" y="3480316"/>
            <a:ext cx="9917429" cy="29628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496" name="Shape 6496"/>
        <p:cNvGrpSpPr/>
        <p:nvPr/>
      </p:nvGrpSpPr>
      <p:grpSpPr>
        <a:xfrm>
          <a:off x="0" y="0"/>
          <a:ext cx="0" cy="0"/>
          <a:chOff x="0" y="0"/>
          <a:chExt cx="0" cy="0"/>
        </a:xfrm>
      </p:grpSpPr>
      <p:sp>
        <p:nvSpPr>
          <p:cNvPr id="6497" name="Google Shape;6497;p55"/>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498" name="Google Shape;6498;p55"/>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499" name="Google Shape;6499;p55"/>
          <p:cNvGrpSpPr/>
          <p:nvPr/>
        </p:nvGrpSpPr>
        <p:grpSpPr>
          <a:xfrm>
            <a:off x="0" y="0"/>
            <a:ext cx="1220788" cy="6858001"/>
            <a:chOff x="-14288" y="0"/>
            <a:chExt cx="1220788" cy="6858001"/>
          </a:xfrm>
        </p:grpSpPr>
        <p:sp>
          <p:nvSpPr>
            <p:cNvPr id="6500" name="Google Shape;6500;p55"/>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5"/>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5"/>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5"/>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504" name="Google Shape;6504;p55"/>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5"/>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506" name="Google Shape;6506;p55"/>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507" name="Google Shape;6507;p55"/>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5"/>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5"/>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510" name="Google Shape;6510;p55"/>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1" name="Google Shape;6511;p55"/>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512" name="Google Shape;6512;p55"/>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513" name="Google Shape;6513;p55"/>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514" name="Google Shape;6514;p55"/>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515" name="Google Shape;6515;p55"/>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5"/>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5"/>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518" name="Google Shape;6518;p55"/>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5"/>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520" name="Google Shape;6520;p55"/>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5"/>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522" name="Google Shape;6522;p55"/>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523" name="Google Shape;6523;p55"/>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5"/>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5"/>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526" name="Google Shape;6526;p55"/>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7" name="Google Shape;6527;p55"/>
          <p:cNvSpPr txBox="1"/>
          <p:nvPr>
            <p:ph type="title"/>
          </p:nvPr>
        </p:nvSpPr>
        <p:spPr>
          <a:xfrm>
            <a:off x="1141411" y="53977"/>
            <a:ext cx="9906000" cy="84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PROBABILISTIC MODELS</a:t>
            </a:r>
            <a:endParaRPr sz="2800">
              <a:latin typeface="Comic Sans MS"/>
              <a:ea typeface="Comic Sans MS"/>
              <a:cs typeface="Comic Sans MS"/>
              <a:sym typeface="Comic Sans MS"/>
            </a:endParaRPr>
          </a:p>
        </p:txBody>
      </p:sp>
      <p:sp>
        <p:nvSpPr>
          <p:cNvPr id="6528" name="Google Shape;6528;p55"/>
          <p:cNvSpPr txBox="1"/>
          <p:nvPr>
            <p:ph idx="1" type="body"/>
          </p:nvPr>
        </p:nvSpPr>
        <p:spPr>
          <a:xfrm>
            <a:off x="1122364" y="910432"/>
            <a:ext cx="9840900" cy="3299700"/>
          </a:xfrm>
          <a:prstGeom prst="rect">
            <a:avLst/>
          </a:prstGeom>
          <a:noFill/>
          <a:ln>
            <a:noFill/>
          </a:ln>
        </p:spPr>
        <p:txBody>
          <a:bodyPr anchorCtr="0" anchor="t" bIns="45700" lIns="91425" spcFirstLastPara="1" rIns="91425" wrap="square" tIns="45700">
            <a:normAutofit/>
          </a:bodyPr>
          <a:lstStyle/>
          <a:p>
            <a:pPr indent="-38100" lvl="0" marL="228600" rtl="0" algn="just">
              <a:lnSpc>
                <a:spcPct val="120000"/>
              </a:lnSpc>
              <a:spcBef>
                <a:spcPts val="0"/>
              </a:spcBef>
              <a:spcAft>
                <a:spcPts val="0"/>
              </a:spcAft>
              <a:buClr>
                <a:schemeClr val="dk1"/>
              </a:buClr>
              <a:buSzPts val="3000"/>
              <a:buNone/>
            </a:pPr>
            <a:r>
              <a:t/>
            </a:r>
            <a:endParaRPr>
              <a:latin typeface="Comic Sans MS"/>
              <a:ea typeface="Comic Sans MS"/>
              <a:cs typeface="Comic Sans MS"/>
              <a:sym typeface="Comic Sans MS"/>
            </a:endParaRPr>
          </a:p>
          <a:p>
            <a:pPr indent="-38100" lvl="0" marL="228600" rtl="0" algn="just">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228600" lvl="0" marL="228600" rtl="0" algn="just">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 Naïve Bayes algorithm is based on the idea of </a:t>
            </a:r>
            <a:r>
              <a:rPr b="1" lang="en-AU">
                <a:latin typeface="Comic Sans MS"/>
                <a:ea typeface="Comic Sans MS"/>
                <a:cs typeface="Comic Sans MS"/>
                <a:sym typeface="Comic Sans MS"/>
              </a:rPr>
              <a:t>Conditional Probability. Conditional probability is based on finding the </a:t>
            </a:r>
            <a:r>
              <a:rPr lang="en-AU">
                <a:latin typeface="Comic Sans MS"/>
                <a:ea typeface="Comic Sans MS"/>
                <a:cs typeface="Comic Sans MS"/>
                <a:sym typeface="Comic Sans MS"/>
              </a:rPr>
              <a:t>probability that </a:t>
            </a:r>
            <a:r>
              <a:rPr b="1" i="1" lang="en-AU">
                <a:solidFill>
                  <a:srgbClr val="FF0000"/>
                </a:solidFill>
                <a:latin typeface="Comic Sans MS"/>
                <a:ea typeface="Comic Sans MS"/>
                <a:cs typeface="Comic Sans MS"/>
                <a:sym typeface="Comic Sans MS"/>
              </a:rPr>
              <a:t>something will happen, given that something else has already happened</a:t>
            </a:r>
            <a:r>
              <a:rPr lang="en-AU">
                <a:solidFill>
                  <a:srgbClr val="FF0000"/>
                </a:solidFill>
                <a:latin typeface="Comic Sans MS"/>
                <a:ea typeface="Comic Sans MS"/>
                <a:cs typeface="Comic Sans MS"/>
                <a:sym typeface="Comic Sans MS"/>
              </a:rPr>
              <a:t>. </a:t>
            </a:r>
            <a:endParaRPr/>
          </a:p>
        </p:txBody>
      </p:sp>
      <p:sp>
        <p:nvSpPr>
          <p:cNvPr id="6529" name="Google Shape;6529;p55"/>
          <p:cNvSpPr txBox="1"/>
          <p:nvPr>
            <p:ph idx="11" type="ftr"/>
          </p:nvPr>
        </p:nvSpPr>
        <p:spPr>
          <a:xfrm>
            <a:off x="9319147" y="6398444"/>
            <a:ext cx="18645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530" name="Google Shape;6530;p55"/>
          <p:cNvGrpSpPr/>
          <p:nvPr/>
        </p:nvGrpSpPr>
        <p:grpSpPr>
          <a:xfrm>
            <a:off x="11364912" y="0"/>
            <a:ext cx="674688" cy="6848476"/>
            <a:chOff x="11364912" y="0"/>
            <a:chExt cx="674688" cy="6848476"/>
          </a:xfrm>
        </p:grpSpPr>
        <p:sp>
          <p:nvSpPr>
            <p:cNvPr id="6531" name="Google Shape;6531;p55"/>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532" name="Google Shape;6532;p55"/>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5"/>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5"/>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535" name="Google Shape;6535;p55"/>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5"/>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537" name="Google Shape;6537;p55"/>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5"/>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539" name="Google Shape;6539;p55"/>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5"/>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544" name="Shape 6544"/>
        <p:cNvGrpSpPr/>
        <p:nvPr/>
      </p:nvGrpSpPr>
      <p:grpSpPr>
        <a:xfrm>
          <a:off x="0" y="0"/>
          <a:ext cx="0" cy="0"/>
          <a:chOff x="0" y="0"/>
          <a:chExt cx="0" cy="0"/>
        </a:xfrm>
      </p:grpSpPr>
      <p:sp>
        <p:nvSpPr>
          <p:cNvPr id="6545" name="Google Shape;6545;p56"/>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546" name="Google Shape;6546;p56"/>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547" name="Google Shape;6547;p56"/>
          <p:cNvGrpSpPr/>
          <p:nvPr/>
        </p:nvGrpSpPr>
        <p:grpSpPr>
          <a:xfrm>
            <a:off x="0" y="0"/>
            <a:ext cx="1220788" cy="6858001"/>
            <a:chOff x="-14288" y="0"/>
            <a:chExt cx="1220788" cy="6858001"/>
          </a:xfrm>
        </p:grpSpPr>
        <p:sp>
          <p:nvSpPr>
            <p:cNvPr id="6548" name="Google Shape;6548;p56"/>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552" name="Google Shape;6552;p5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554" name="Google Shape;6554;p5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555" name="Google Shape;6555;p5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558" name="Google Shape;6558;p5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9" name="Google Shape;6559;p56"/>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560" name="Google Shape;6560;p5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561" name="Google Shape;6561;p5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562" name="Google Shape;6562;p5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563" name="Google Shape;6563;p5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6"/>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566" name="Google Shape;6566;p5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568" name="Google Shape;6568;p5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570" name="Google Shape;6570;p5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571" name="Google Shape;6571;p5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574" name="Google Shape;6574;p5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5" name="Google Shape;6575;p56"/>
          <p:cNvSpPr txBox="1"/>
          <p:nvPr>
            <p:ph type="title"/>
          </p:nvPr>
        </p:nvSpPr>
        <p:spPr>
          <a:xfrm>
            <a:off x="1149531" y="161395"/>
            <a:ext cx="9906000" cy="111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700"/>
              <a:buFont typeface="Comic Sans MS"/>
              <a:buNone/>
            </a:pPr>
            <a:r>
              <a:rPr b="1" lang="en-AU" sz="3700">
                <a:latin typeface="Comic Sans MS"/>
                <a:ea typeface="Comic Sans MS"/>
                <a:cs typeface="Comic Sans MS"/>
                <a:sym typeface="Comic Sans MS"/>
              </a:rPr>
              <a:t>PREDICTIVE AND DESCRIPTIVE TASKS</a:t>
            </a:r>
            <a:endParaRPr b="1" sz="3700"/>
          </a:p>
        </p:txBody>
      </p:sp>
      <p:sp>
        <p:nvSpPr>
          <p:cNvPr id="6576" name="Google Shape;6576;p56"/>
          <p:cNvSpPr txBox="1"/>
          <p:nvPr>
            <p:ph idx="1" type="body"/>
          </p:nvPr>
        </p:nvSpPr>
        <p:spPr>
          <a:xfrm>
            <a:off x="1168402" y="1399256"/>
            <a:ext cx="9840900" cy="46245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latin typeface="Comic Sans MS"/>
                <a:ea typeface="Comic Sans MS"/>
                <a:cs typeface="Comic Sans MS"/>
                <a:sym typeface="Comic Sans MS"/>
              </a:rPr>
              <a:t>Descriptive: </a:t>
            </a:r>
            <a:r>
              <a:rPr lang="en-AU">
                <a:latin typeface="Comic Sans MS"/>
                <a:ea typeface="Comic Sans MS"/>
                <a:cs typeface="Comic Sans MS"/>
                <a:sym typeface="Comic Sans MS"/>
              </a:rPr>
              <a:t> This term is basically </a:t>
            </a:r>
            <a:r>
              <a:rPr b="1" lang="en-AU">
                <a:latin typeface="Comic Sans MS"/>
                <a:ea typeface="Comic Sans MS"/>
                <a:cs typeface="Comic Sans MS"/>
                <a:sym typeface="Comic Sans MS"/>
              </a:rPr>
              <a:t>used to produce correlation, cross-tabulation, frequency </a:t>
            </a:r>
            <a:r>
              <a:rPr lang="en-AU">
                <a:latin typeface="Comic Sans MS"/>
                <a:ea typeface="Comic Sans MS"/>
                <a:cs typeface="Comic Sans MS"/>
                <a:sym typeface="Comic Sans MS"/>
              </a:rPr>
              <a:t>etc. These technologies are </a:t>
            </a:r>
            <a:r>
              <a:rPr b="1" lang="en-AU">
                <a:latin typeface="Comic Sans MS"/>
                <a:ea typeface="Comic Sans MS"/>
                <a:cs typeface="Comic Sans MS"/>
                <a:sym typeface="Comic Sans MS"/>
              </a:rPr>
              <a:t>used to determine the similarities in the data and to find existing patterns.</a:t>
            </a:r>
            <a:r>
              <a:rPr lang="en-AU">
                <a:latin typeface="Comic Sans MS"/>
                <a:ea typeface="Comic Sans MS"/>
                <a:cs typeface="Comic Sans MS"/>
                <a:sym typeface="Comic Sans MS"/>
              </a:rPr>
              <a:t> </a:t>
            </a:r>
            <a:br>
              <a:rPr lang="en-AU">
                <a:latin typeface="Comic Sans MS"/>
                <a:ea typeface="Comic Sans MS"/>
                <a:cs typeface="Comic Sans MS"/>
                <a:sym typeface="Comic Sans MS"/>
              </a:rPr>
            </a:br>
            <a:r>
              <a:rPr lang="en-AU">
                <a:latin typeface="Comic Sans MS"/>
                <a:ea typeface="Comic Sans MS"/>
                <a:cs typeface="Comic Sans MS"/>
                <a:sym typeface="Comic Sans MS"/>
              </a:rPr>
              <a:t>This analytics emphasis on the summarization and transformation of the data into meaningful information for reporting and monitoring.</a:t>
            </a:r>
            <a:endParaRPr/>
          </a:p>
          <a:p>
            <a:pPr indent="-228600" lvl="0" marL="228600" rtl="0" algn="l">
              <a:lnSpc>
                <a:spcPct val="120000"/>
              </a:lnSpc>
              <a:spcBef>
                <a:spcPts val="1000"/>
              </a:spcBef>
              <a:spcAft>
                <a:spcPts val="0"/>
              </a:spcAft>
              <a:buClr>
                <a:schemeClr val="dk1"/>
              </a:buClr>
              <a:buSzPts val="3000"/>
              <a:buChar char="•"/>
            </a:pPr>
            <a:r>
              <a:rPr b="1" lang="en-AU">
                <a:latin typeface="Comic Sans MS"/>
                <a:ea typeface="Comic Sans MS"/>
                <a:cs typeface="Comic Sans MS"/>
                <a:sym typeface="Comic Sans MS"/>
              </a:rPr>
              <a:t>Predictive: </a:t>
            </a:r>
            <a:r>
              <a:rPr lang="en-AU">
                <a:latin typeface="Comic Sans MS"/>
                <a:ea typeface="Comic Sans MS"/>
                <a:cs typeface="Comic Sans MS"/>
                <a:sym typeface="Comic Sans MS"/>
              </a:rPr>
              <a:t> The main </a:t>
            </a:r>
            <a:r>
              <a:rPr b="1" lang="en-AU">
                <a:latin typeface="Comic Sans MS"/>
                <a:ea typeface="Comic Sans MS"/>
                <a:cs typeface="Comic Sans MS"/>
                <a:sym typeface="Comic Sans MS"/>
              </a:rPr>
              <a:t>goal of this is to say something about future results</a:t>
            </a:r>
            <a:r>
              <a:rPr lang="en-AU">
                <a:latin typeface="Comic Sans MS"/>
                <a:ea typeface="Comic Sans MS"/>
                <a:cs typeface="Comic Sans MS"/>
                <a:sym typeface="Comic Sans MS"/>
              </a:rPr>
              <a:t> not of current behaviour. It uses the </a:t>
            </a:r>
            <a:r>
              <a:rPr b="1" lang="en-AU">
                <a:latin typeface="Comic Sans MS"/>
                <a:ea typeface="Comic Sans MS"/>
                <a:cs typeface="Comic Sans MS"/>
                <a:sym typeface="Comic Sans MS"/>
              </a:rPr>
              <a:t>supervised learning functions</a:t>
            </a:r>
            <a:r>
              <a:rPr lang="en-AU">
                <a:latin typeface="Comic Sans MS"/>
                <a:ea typeface="Comic Sans MS"/>
                <a:cs typeface="Comic Sans MS"/>
                <a:sym typeface="Comic Sans MS"/>
              </a:rPr>
              <a:t> which are used to predict the </a:t>
            </a:r>
            <a:r>
              <a:rPr b="1" lang="en-AU">
                <a:latin typeface="Comic Sans MS"/>
                <a:ea typeface="Comic Sans MS"/>
                <a:cs typeface="Comic Sans MS"/>
                <a:sym typeface="Comic Sans MS"/>
              </a:rPr>
              <a:t>target value. </a:t>
            </a:r>
            <a:endParaRPr b="1" sz="2000">
              <a:latin typeface="Comic Sans MS"/>
              <a:ea typeface="Comic Sans MS"/>
              <a:cs typeface="Comic Sans MS"/>
              <a:sym typeface="Comic Sans MS"/>
            </a:endParaRPr>
          </a:p>
        </p:txBody>
      </p:sp>
      <p:sp>
        <p:nvSpPr>
          <p:cNvPr id="6577" name="Google Shape;6577;p56"/>
          <p:cNvSpPr txBox="1"/>
          <p:nvPr>
            <p:ph idx="11" type="ftr"/>
          </p:nvPr>
        </p:nvSpPr>
        <p:spPr>
          <a:xfrm>
            <a:off x="9491899" y="6200530"/>
            <a:ext cx="1799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578" name="Google Shape;6578;p56"/>
          <p:cNvGrpSpPr/>
          <p:nvPr/>
        </p:nvGrpSpPr>
        <p:grpSpPr>
          <a:xfrm>
            <a:off x="11364912" y="0"/>
            <a:ext cx="674688" cy="6848476"/>
            <a:chOff x="11364912" y="0"/>
            <a:chExt cx="674688" cy="6848476"/>
          </a:xfrm>
        </p:grpSpPr>
        <p:sp>
          <p:nvSpPr>
            <p:cNvPr id="6579" name="Google Shape;6579;p5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580" name="Google Shape;6580;p5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583" name="Google Shape;6583;p5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585" name="Google Shape;6585;p5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587" name="Google Shape;6587;p5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6"/>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592" name="Shape 6592"/>
        <p:cNvGrpSpPr/>
        <p:nvPr/>
      </p:nvGrpSpPr>
      <p:grpSpPr>
        <a:xfrm>
          <a:off x="0" y="0"/>
          <a:ext cx="0" cy="0"/>
          <a:chOff x="0" y="0"/>
          <a:chExt cx="0" cy="0"/>
        </a:xfrm>
      </p:grpSpPr>
      <p:sp>
        <p:nvSpPr>
          <p:cNvPr id="6593" name="Google Shape;6593;p57"/>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594" name="Google Shape;6594;p57"/>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595" name="Google Shape;6595;p57"/>
          <p:cNvGrpSpPr/>
          <p:nvPr/>
        </p:nvGrpSpPr>
        <p:grpSpPr>
          <a:xfrm>
            <a:off x="0" y="0"/>
            <a:ext cx="1220788" cy="6858001"/>
            <a:chOff x="-14288" y="0"/>
            <a:chExt cx="1220788" cy="6858001"/>
          </a:xfrm>
        </p:grpSpPr>
        <p:sp>
          <p:nvSpPr>
            <p:cNvPr id="6596" name="Google Shape;6596;p57"/>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600" name="Google Shape;6600;p5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602" name="Google Shape;6602;p5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603" name="Google Shape;6603;p5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606" name="Google Shape;6606;p5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7" name="Google Shape;6607;p57"/>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608" name="Google Shape;6608;p5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609" name="Google Shape;6609;p5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610" name="Google Shape;6610;p5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611" name="Google Shape;6611;p5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7"/>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614" name="Google Shape;6614;p5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616" name="Google Shape;6616;p5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618" name="Google Shape;6618;p5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619" name="Google Shape;6619;p5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622" name="Google Shape;6622;p5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57"/>
          <p:cNvSpPr txBox="1"/>
          <p:nvPr>
            <p:ph type="title"/>
          </p:nvPr>
        </p:nvSpPr>
        <p:spPr>
          <a:xfrm>
            <a:off x="1149531" y="161395"/>
            <a:ext cx="9906000" cy="111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700"/>
              <a:buFont typeface="Comic Sans MS"/>
              <a:buNone/>
            </a:pPr>
            <a:r>
              <a:rPr b="1" lang="en-AU" sz="3700">
                <a:latin typeface="Comic Sans MS"/>
                <a:ea typeface="Comic Sans MS"/>
                <a:cs typeface="Comic Sans MS"/>
                <a:sym typeface="Comic Sans MS"/>
              </a:rPr>
              <a:t>PREDICTIVE AND DESCRIPTIVE TASKS</a:t>
            </a:r>
            <a:endParaRPr b="1" sz="3700"/>
          </a:p>
        </p:txBody>
      </p:sp>
      <p:sp>
        <p:nvSpPr>
          <p:cNvPr id="6624" name="Google Shape;6624;p57"/>
          <p:cNvSpPr txBox="1"/>
          <p:nvPr>
            <p:ph idx="1" type="body"/>
          </p:nvPr>
        </p:nvSpPr>
        <p:spPr>
          <a:xfrm>
            <a:off x="1168402" y="1399256"/>
            <a:ext cx="9840900" cy="462450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500"/>
              <a:buChar char="•"/>
            </a:pPr>
            <a:r>
              <a:rPr b="1" lang="en-AU" sz="2000">
                <a:latin typeface="Comic Sans MS"/>
                <a:ea typeface="Comic Sans MS"/>
                <a:cs typeface="Comic Sans MS"/>
                <a:sym typeface="Comic Sans MS"/>
              </a:rPr>
              <a:t>Descriptive Learning</a:t>
            </a:r>
            <a:r>
              <a:rPr lang="en-AU" sz="2000">
                <a:latin typeface="Comic Sans MS"/>
                <a:ea typeface="Comic Sans MS"/>
                <a:cs typeface="Comic Sans MS"/>
                <a:sym typeface="Comic Sans MS"/>
              </a:rPr>
              <a:t> : Using descriptive analysis you came up with the idea that, </a:t>
            </a:r>
            <a:r>
              <a:rPr b="1" lang="en-AU" sz="2000">
                <a:latin typeface="Comic Sans MS"/>
                <a:ea typeface="Comic Sans MS"/>
                <a:cs typeface="Comic Sans MS"/>
                <a:sym typeface="Comic Sans MS"/>
              </a:rPr>
              <a:t>two products A (Burger) and B (French fries)</a:t>
            </a:r>
            <a:r>
              <a:rPr lang="en-AU" sz="2000">
                <a:latin typeface="Comic Sans MS"/>
                <a:ea typeface="Comic Sans MS"/>
                <a:cs typeface="Comic Sans MS"/>
                <a:sym typeface="Comic Sans MS"/>
              </a:rPr>
              <a:t> are brought together with very high frequency.</a:t>
            </a:r>
            <a:br>
              <a:rPr lang="en-AU" sz="2000">
                <a:latin typeface="Comic Sans MS"/>
                <a:ea typeface="Comic Sans MS"/>
                <a:cs typeface="Comic Sans MS"/>
                <a:sym typeface="Comic Sans MS"/>
              </a:rPr>
            </a:br>
            <a:r>
              <a:rPr lang="en-AU" sz="2000">
                <a:latin typeface="Comic Sans MS"/>
                <a:ea typeface="Comic Sans MS"/>
                <a:cs typeface="Comic Sans MS"/>
                <a:sym typeface="Comic Sans MS"/>
              </a:rPr>
              <a:t>Now you want that </a:t>
            </a:r>
            <a:r>
              <a:rPr b="1" lang="en-AU" sz="2000">
                <a:latin typeface="Comic Sans MS"/>
                <a:ea typeface="Comic Sans MS"/>
                <a:cs typeface="Comic Sans MS"/>
                <a:sym typeface="Comic Sans MS"/>
              </a:rPr>
              <a:t>if user buys A then machine should automatically give him a suggestion to buy B.</a:t>
            </a:r>
            <a:r>
              <a:rPr lang="en-AU" sz="2000">
                <a:latin typeface="Comic Sans MS"/>
                <a:ea typeface="Comic Sans MS"/>
                <a:cs typeface="Comic Sans MS"/>
                <a:sym typeface="Comic Sans MS"/>
              </a:rPr>
              <a:t> So by seeing past data and deducing what could be the possible factors influencing this situation can be achieved using ML.</a:t>
            </a:r>
            <a:endParaRPr/>
          </a:p>
          <a:p>
            <a:pPr indent="0" lvl="0" marL="0" rtl="0" algn="l">
              <a:lnSpc>
                <a:spcPct val="110000"/>
              </a:lnSpc>
              <a:spcBef>
                <a:spcPts val="1000"/>
              </a:spcBef>
              <a:spcAft>
                <a:spcPts val="0"/>
              </a:spcAft>
              <a:buClr>
                <a:schemeClr val="dk1"/>
              </a:buClr>
              <a:buSzPts val="2500"/>
              <a:buNone/>
            </a:pPr>
            <a:r>
              <a:t/>
            </a:r>
            <a:endParaRPr sz="2000">
              <a:latin typeface="Comic Sans MS"/>
              <a:ea typeface="Comic Sans MS"/>
              <a:cs typeface="Comic Sans MS"/>
              <a:sym typeface="Comic Sans MS"/>
            </a:endParaRPr>
          </a:p>
          <a:p>
            <a:pPr indent="-228600" lvl="0" marL="228600" rtl="0" algn="l">
              <a:lnSpc>
                <a:spcPct val="110000"/>
              </a:lnSpc>
              <a:spcBef>
                <a:spcPts val="1000"/>
              </a:spcBef>
              <a:spcAft>
                <a:spcPts val="0"/>
              </a:spcAft>
              <a:buClr>
                <a:schemeClr val="dk1"/>
              </a:buClr>
              <a:buSzPts val="2500"/>
              <a:buChar char="•"/>
            </a:pPr>
            <a:r>
              <a:rPr b="1" lang="en-AU" sz="2000">
                <a:latin typeface="Comic Sans MS"/>
                <a:ea typeface="Comic Sans MS"/>
                <a:cs typeface="Comic Sans MS"/>
                <a:sym typeface="Comic Sans MS"/>
              </a:rPr>
              <a:t>Predictive Learning</a:t>
            </a:r>
            <a:r>
              <a:rPr lang="en-AU" sz="2000">
                <a:latin typeface="Comic Sans MS"/>
                <a:ea typeface="Comic Sans MS"/>
                <a:cs typeface="Comic Sans MS"/>
                <a:sym typeface="Comic Sans MS"/>
              </a:rPr>
              <a:t> : We want to </a:t>
            </a:r>
            <a:r>
              <a:rPr b="1" lang="en-AU" sz="2000">
                <a:latin typeface="Comic Sans MS"/>
                <a:ea typeface="Comic Sans MS"/>
                <a:cs typeface="Comic Sans MS"/>
                <a:sym typeface="Comic Sans MS"/>
              </a:rPr>
              <a:t>increase our sales</a:t>
            </a:r>
            <a:r>
              <a:rPr lang="en-AU" sz="2000">
                <a:latin typeface="Comic Sans MS"/>
                <a:ea typeface="Comic Sans MS"/>
                <a:cs typeface="Comic Sans MS"/>
                <a:sym typeface="Comic Sans MS"/>
              </a:rPr>
              <a:t>, using descriptive learning we came to know about </a:t>
            </a:r>
            <a:r>
              <a:rPr b="1" lang="en-AU" sz="2000">
                <a:latin typeface="Comic Sans MS"/>
                <a:ea typeface="Comic Sans MS"/>
                <a:cs typeface="Comic Sans MS"/>
                <a:sym typeface="Comic Sans MS"/>
              </a:rPr>
              <a:t>what could be the possible factors influencing sales</a:t>
            </a:r>
            <a:r>
              <a:rPr lang="en-AU" sz="2000">
                <a:latin typeface="Comic Sans MS"/>
                <a:ea typeface="Comic Sans MS"/>
                <a:cs typeface="Comic Sans MS"/>
                <a:sym typeface="Comic Sans MS"/>
              </a:rPr>
              <a:t>. By </a:t>
            </a:r>
            <a:r>
              <a:rPr b="1" lang="en-AU" sz="2000">
                <a:latin typeface="Comic Sans MS"/>
                <a:ea typeface="Comic Sans MS"/>
                <a:cs typeface="Comic Sans MS"/>
                <a:sym typeface="Comic Sans MS"/>
              </a:rPr>
              <a:t>tuning the parameters in such a way so that sales should be maximized </a:t>
            </a:r>
            <a:r>
              <a:rPr lang="en-AU" sz="2000">
                <a:latin typeface="Comic Sans MS"/>
                <a:ea typeface="Comic Sans MS"/>
                <a:cs typeface="Comic Sans MS"/>
                <a:sym typeface="Comic Sans MS"/>
              </a:rPr>
              <a:t>in the next quarter, and therefore predicting what sales we could generate and hence making investments accordingly. This task can be handled using ML also.</a:t>
            </a:r>
            <a:endParaRPr/>
          </a:p>
          <a:p>
            <a:pPr indent="-69850" lvl="0" marL="228600" rtl="0" algn="l">
              <a:lnSpc>
                <a:spcPct val="110000"/>
              </a:lnSpc>
              <a:spcBef>
                <a:spcPts val="1000"/>
              </a:spcBef>
              <a:spcAft>
                <a:spcPts val="0"/>
              </a:spcAft>
              <a:buClr>
                <a:schemeClr val="dk1"/>
              </a:buClr>
              <a:buSzPts val="2500"/>
              <a:buNone/>
            </a:pPr>
            <a:r>
              <a:t/>
            </a:r>
            <a:endParaRPr sz="2000">
              <a:latin typeface="Comic Sans MS"/>
              <a:ea typeface="Comic Sans MS"/>
              <a:cs typeface="Comic Sans MS"/>
              <a:sym typeface="Comic Sans MS"/>
            </a:endParaRPr>
          </a:p>
        </p:txBody>
      </p:sp>
      <p:sp>
        <p:nvSpPr>
          <p:cNvPr id="6625" name="Google Shape;6625;p57"/>
          <p:cNvSpPr txBox="1"/>
          <p:nvPr>
            <p:ph idx="11" type="ftr"/>
          </p:nvPr>
        </p:nvSpPr>
        <p:spPr>
          <a:xfrm>
            <a:off x="9491899" y="6200530"/>
            <a:ext cx="1799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626" name="Google Shape;6626;p57"/>
          <p:cNvGrpSpPr/>
          <p:nvPr/>
        </p:nvGrpSpPr>
        <p:grpSpPr>
          <a:xfrm>
            <a:off x="11364912" y="0"/>
            <a:ext cx="674688" cy="6848476"/>
            <a:chOff x="11364912" y="0"/>
            <a:chExt cx="674688" cy="6848476"/>
          </a:xfrm>
        </p:grpSpPr>
        <p:sp>
          <p:nvSpPr>
            <p:cNvPr id="6627" name="Google Shape;6627;p57"/>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628" name="Google Shape;6628;p57"/>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7"/>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7"/>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631" name="Google Shape;6631;p57"/>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7"/>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633" name="Google Shape;6633;p57"/>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7"/>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635" name="Google Shape;6635;p57"/>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7"/>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640" name="Shape 6640"/>
        <p:cNvGrpSpPr/>
        <p:nvPr/>
      </p:nvGrpSpPr>
      <p:grpSpPr>
        <a:xfrm>
          <a:off x="0" y="0"/>
          <a:ext cx="0" cy="0"/>
          <a:chOff x="0" y="0"/>
          <a:chExt cx="0" cy="0"/>
        </a:xfrm>
      </p:grpSpPr>
      <p:sp>
        <p:nvSpPr>
          <p:cNvPr id="6641" name="Google Shape;6641;p58"/>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642" name="Google Shape;6642;p58"/>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643" name="Google Shape;6643;p58"/>
          <p:cNvGrpSpPr/>
          <p:nvPr/>
        </p:nvGrpSpPr>
        <p:grpSpPr>
          <a:xfrm>
            <a:off x="0" y="0"/>
            <a:ext cx="1220788" cy="6858001"/>
            <a:chOff x="-14288" y="0"/>
            <a:chExt cx="1220788" cy="6858001"/>
          </a:xfrm>
        </p:grpSpPr>
        <p:sp>
          <p:nvSpPr>
            <p:cNvPr id="6644" name="Google Shape;6644;p58"/>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8"/>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8"/>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8"/>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648" name="Google Shape;6648;p58"/>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8"/>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650" name="Google Shape;6650;p58"/>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651" name="Google Shape;6651;p58"/>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8"/>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8"/>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654" name="Google Shape;6654;p58"/>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5" name="Google Shape;6655;p58"/>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656" name="Google Shape;6656;p58"/>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657" name="Google Shape;6657;p58"/>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658" name="Google Shape;6658;p58"/>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659" name="Google Shape;6659;p58"/>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8"/>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8"/>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662" name="Google Shape;6662;p58"/>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8"/>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664" name="Google Shape;6664;p58"/>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8"/>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666" name="Google Shape;6666;p58"/>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667" name="Google Shape;6667;p58"/>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8"/>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8"/>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670" name="Google Shape;6670;p58"/>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1" name="Google Shape;6671;p58"/>
          <p:cNvSpPr txBox="1"/>
          <p:nvPr>
            <p:ph type="title"/>
          </p:nvPr>
        </p:nvSpPr>
        <p:spPr>
          <a:xfrm>
            <a:off x="1149531" y="161395"/>
            <a:ext cx="9906000" cy="111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omic Sans MS"/>
              <a:buNone/>
            </a:pPr>
            <a:r>
              <a:rPr b="1" lang="en-AU" sz="3200">
                <a:latin typeface="Comic Sans MS"/>
                <a:ea typeface="Comic Sans MS"/>
                <a:cs typeface="Comic Sans MS"/>
                <a:sym typeface="Comic Sans MS"/>
              </a:rPr>
              <a:t> DESCRIPTIVE TASKS EXAMPLE</a:t>
            </a:r>
            <a:endParaRPr b="1" sz="3200"/>
          </a:p>
        </p:txBody>
      </p:sp>
      <p:sp>
        <p:nvSpPr>
          <p:cNvPr id="6672" name="Google Shape;6672;p58"/>
          <p:cNvSpPr txBox="1"/>
          <p:nvPr>
            <p:ph idx="11" type="ftr"/>
          </p:nvPr>
        </p:nvSpPr>
        <p:spPr>
          <a:xfrm>
            <a:off x="9491899" y="6200530"/>
            <a:ext cx="1799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673" name="Google Shape;6673;p58"/>
          <p:cNvGrpSpPr/>
          <p:nvPr/>
        </p:nvGrpSpPr>
        <p:grpSpPr>
          <a:xfrm>
            <a:off x="11364912" y="0"/>
            <a:ext cx="674688" cy="6848476"/>
            <a:chOff x="11364912" y="0"/>
            <a:chExt cx="674688" cy="6848476"/>
          </a:xfrm>
        </p:grpSpPr>
        <p:sp>
          <p:nvSpPr>
            <p:cNvPr id="6674" name="Google Shape;6674;p58"/>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675" name="Google Shape;6675;p58"/>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8"/>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8"/>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678" name="Google Shape;6678;p58"/>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8"/>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680" name="Google Shape;6680;p58"/>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8"/>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682" name="Google Shape;6682;p58"/>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8"/>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Descriptive Statistics of DeadClick | Download Table" id="6684" name="Google Shape;6684;p58"/>
          <p:cNvPicPr preferRelativeResize="0"/>
          <p:nvPr>
            <p:ph idx="1" type="body"/>
          </p:nvPr>
        </p:nvPicPr>
        <p:blipFill rotWithShape="1">
          <a:blip r:embed="rId4">
            <a:alphaModFix/>
          </a:blip>
          <a:srcRect b="0" l="0" r="0" t="0"/>
          <a:stretch/>
        </p:blipFill>
        <p:spPr>
          <a:xfrm>
            <a:off x="2738643" y="1154235"/>
            <a:ext cx="6672300" cy="5262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688" name="Shape 6688"/>
        <p:cNvGrpSpPr/>
        <p:nvPr/>
      </p:nvGrpSpPr>
      <p:grpSpPr>
        <a:xfrm>
          <a:off x="0" y="0"/>
          <a:ext cx="0" cy="0"/>
          <a:chOff x="0" y="0"/>
          <a:chExt cx="0" cy="0"/>
        </a:xfrm>
      </p:grpSpPr>
      <p:sp>
        <p:nvSpPr>
          <p:cNvPr id="6689" name="Google Shape;6689;p59"/>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690" name="Google Shape;6690;p59"/>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691" name="Google Shape;6691;p59"/>
          <p:cNvGrpSpPr/>
          <p:nvPr/>
        </p:nvGrpSpPr>
        <p:grpSpPr>
          <a:xfrm>
            <a:off x="0" y="0"/>
            <a:ext cx="1220788" cy="6858001"/>
            <a:chOff x="-14288" y="0"/>
            <a:chExt cx="1220788" cy="6858001"/>
          </a:xfrm>
        </p:grpSpPr>
        <p:sp>
          <p:nvSpPr>
            <p:cNvPr id="6692" name="Google Shape;6692;p59"/>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9"/>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9"/>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9"/>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696" name="Google Shape;6696;p59"/>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9"/>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698" name="Google Shape;6698;p59"/>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699" name="Google Shape;6699;p59"/>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9"/>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9"/>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702" name="Google Shape;6702;p59"/>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3" name="Google Shape;6703;p59"/>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704" name="Google Shape;6704;p59"/>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705" name="Google Shape;6705;p59"/>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706" name="Google Shape;6706;p59"/>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707" name="Google Shape;6707;p59"/>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9"/>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9"/>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710" name="Google Shape;6710;p59"/>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9"/>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712" name="Google Shape;6712;p59"/>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9"/>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714" name="Google Shape;6714;p59"/>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715" name="Google Shape;6715;p59"/>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9"/>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9"/>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718" name="Google Shape;6718;p59"/>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59"/>
          <p:cNvSpPr txBox="1"/>
          <p:nvPr>
            <p:ph type="title"/>
          </p:nvPr>
        </p:nvSpPr>
        <p:spPr>
          <a:xfrm>
            <a:off x="1149531" y="161395"/>
            <a:ext cx="9906000" cy="111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omic Sans MS"/>
              <a:buNone/>
            </a:pPr>
            <a:r>
              <a:rPr b="1" lang="en-AU" sz="3200">
                <a:latin typeface="Comic Sans MS"/>
                <a:ea typeface="Comic Sans MS"/>
                <a:cs typeface="Comic Sans MS"/>
                <a:sym typeface="Comic Sans MS"/>
              </a:rPr>
              <a:t> PREDICTIVE TASKS EXAMPLE</a:t>
            </a:r>
            <a:endParaRPr b="1" sz="3200"/>
          </a:p>
        </p:txBody>
      </p:sp>
      <p:sp>
        <p:nvSpPr>
          <p:cNvPr id="6720" name="Google Shape;6720;p59"/>
          <p:cNvSpPr txBox="1"/>
          <p:nvPr>
            <p:ph idx="11" type="ftr"/>
          </p:nvPr>
        </p:nvSpPr>
        <p:spPr>
          <a:xfrm>
            <a:off x="9771957" y="6170900"/>
            <a:ext cx="1799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721" name="Google Shape;6721;p59"/>
          <p:cNvGrpSpPr/>
          <p:nvPr/>
        </p:nvGrpSpPr>
        <p:grpSpPr>
          <a:xfrm>
            <a:off x="11364912" y="0"/>
            <a:ext cx="674688" cy="6848476"/>
            <a:chOff x="11364912" y="0"/>
            <a:chExt cx="674688" cy="6848476"/>
          </a:xfrm>
        </p:grpSpPr>
        <p:sp>
          <p:nvSpPr>
            <p:cNvPr id="6722" name="Google Shape;6722;p59"/>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723" name="Google Shape;6723;p59"/>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9"/>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9"/>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726" name="Google Shape;6726;p59"/>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9"/>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728" name="Google Shape;6728;p59"/>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9"/>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730" name="Google Shape;6730;p59"/>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9"/>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32" name="Google Shape;6732;p59"/>
          <p:cNvPicPr preferRelativeResize="0"/>
          <p:nvPr/>
        </p:nvPicPr>
        <p:blipFill rotWithShape="1">
          <a:blip r:embed="rId4">
            <a:alphaModFix/>
          </a:blip>
          <a:srcRect b="0" l="0" r="0" t="0"/>
          <a:stretch/>
        </p:blipFill>
        <p:spPr>
          <a:xfrm>
            <a:off x="1602133" y="1010289"/>
            <a:ext cx="8227321" cy="56863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736" name="Shape 6736"/>
        <p:cNvGrpSpPr/>
        <p:nvPr/>
      </p:nvGrpSpPr>
      <p:grpSpPr>
        <a:xfrm>
          <a:off x="0" y="0"/>
          <a:ext cx="0" cy="0"/>
          <a:chOff x="0" y="0"/>
          <a:chExt cx="0" cy="0"/>
        </a:xfrm>
      </p:grpSpPr>
      <p:sp>
        <p:nvSpPr>
          <p:cNvPr id="6737" name="Google Shape;6737;p60"/>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738" name="Google Shape;6738;p60"/>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739" name="Google Shape;6739;p60"/>
          <p:cNvGrpSpPr/>
          <p:nvPr/>
        </p:nvGrpSpPr>
        <p:grpSpPr>
          <a:xfrm>
            <a:off x="0" y="0"/>
            <a:ext cx="1220788" cy="6858001"/>
            <a:chOff x="-14288" y="0"/>
            <a:chExt cx="1220788" cy="6858001"/>
          </a:xfrm>
        </p:grpSpPr>
        <p:sp>
          <p:nvSpPr>
            <p:cNvPr id="6740" name="Google Shape;6740;p60"/>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744" name="Google Shape;6744;p6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746" name="Google Shape;6746;p6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747" name="Google Shape;6747;p6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750" name="Google Shape;6750;p6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1" name="Google Shape;6751;p60"/>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752" name="Google Shape;6752;p6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753" name="Google Shape;6753;p6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754" name="Google Shape;6754;p6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755" name="Google Shape;6755;p6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0"/>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758" name="Google Shape;6758;p6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760" name="Google Shape;6760;p6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762" name="Google Shape;6762;p6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763" name="Google Shape;6763;p6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766" name="Google Shape;6766;p6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7" name="Google Shape;6767;p60"/>
          <p:cNvSpPr txBox="1"/>
          <p:nvPr>
            <p:ph idx="11" type="ftr"/>
          </p:nvPr>
        </p:nvSpPr>
        <p:spPr>
          <a:xfrm>
            <a:off x="9522298" y="6373696"/>
            <a:ext cx="17997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768" name="Google Shape;6768;p60"/>
          <p:cNvGrpSpPr/>
          <p:nvPr/>
        </p:nvGrpSpPr>
        <p:grpSpPr>
          <a:xfrm>
            <a:off x="11364912" y="0"/>
            <a:ext cx="674688" cy="6848476"/>
            <a:chOff x="11364912" y="0"/>
            <a:chExt cx="674688" cy="6848476"/>
          </a:xfrm>
        </p:grpSpPr>
        <p:sp>
          <p:nvSpPr>
            <p:cNvPr id="6769" name="Google Shape;6769;p6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770" name="Google Shape;6770;p6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773" name="Google Shape;6773;p6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775" name="Google Shape;6775;p6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777" name="Google Shape;6777;p6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0"/>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79" name="Google Shape;6779;p60"/>
          <p:cNvPicPr preferRelativeResize="0"/>
          <p:nvPr>
            <p:ph idx="1" type="body"/>
          </p:nvPr>
        </p:nvPicPr>
        <p:blipFill rotWithShape="1">
          <a:blip r:embed="rId4">
            <a:alphaModFix/>
          </a:blip>
          <a:srcRect b="0" l="0" r="0" t="0"/>
          <a:stretch/>
        </p:blipFill>
        <p:spPr>
          <a:xfrm>
            <a:off x="1451646" y="263525"/>
            <a:ext cx="9486300" cy="610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3" name="Shape 5593"/>
        <p:cNvGrpSpPr/>
        <p:nvPr/>
      </p:nvGrpSpPr>
      <p:grpSpPr>
        <a:xfrm>
          <a:off x="0" y="0"/>
          <a:ext cx="0" cy="0"/>
          <a:chOff x="0" y="0"/>
          <a:chExt cx="0" cy="0"/>
        </a:xfrm>
      </p:grpSpPr>
      <p:sp>
        <p:nvSpPr>
          <p:cNvPr id="5594" name="Google Shape;5594;p2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5595" name="Google Shape;5595;p25"/>
          <p:cNvGrpSpPr/>
          <p:nvPr/>
        </p:nvGrpSpPr>
        <p:grpSpPr>
          <a:xfrm>
            <a:off x="0" y="0"/>
            <a:ext cx="11902285" cy="6858001"/>
            <a:chOff x="0" y="0"/>
            <a:chExt cx="11902285" cy="6858001"/>
          </a:xfrm>
        </p:grpSpPr>
        <p:grpSp>
          <p:nvGrpSpPr>
            <p:cNvPr id="5596" name="Google Shape;5596;p25"/>
            <p:cNvGrpSpPr/>
            <p:nvPr/>
          </p:nvGrpSpPr>
          <p:grpSpPr>
            <a:xfrm>
              <a:off x="0" y="0"/>
              <a:ext cx="1220788" cy="6858001"/>
              <a:chOff x="-14288" y="0"/>
              <a:chExt cx="1220788" cy="6858001"/>
            </a:xfrm>
          </p:grpSpPr>
          <p:sp>
            <p:nvSpPr>
              <p:cNvPr id="5597" name="Google Shape;5597;p25"/>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5"/>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5"/>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5"/>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5601" name="Google Shape;5601;p25"/>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5"/>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5603" name="Google Shape;5603;p25"/>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5604" name="Google Shape;5604;p25"/>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5"/>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5"/>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5607" name="Google Shape;5607;p25"/>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8" name="Google Shape;5608;p25"/>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5609" name="Google Shape;5609;p25"/>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5610" name="Google Shape;5610;p25"/>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5611" name="Google Shape;5611;p25"/>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5612" name="Google Shape;5612;p25"/>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5"/>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5"/>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5615" name="Google Shape;5615;p25"/>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5"/>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5617" name="Google Shape;5617;p25"/>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5"/>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5619" name="Google Shape;5619;p25"/>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5620" name="Google Shape;5620;p25"/>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5"/>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5"/>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5623" name="Google Shape;5623;p25"/>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25"/>
            <p:cNvGrpSpPr/>
            <p:nvPr/>
          </p:nvGrpSpPr>
          <p:grpSpPr>
            <a:xfrm>
              <a:off x="11227597" y="0"/>
              <a:ext cx="674688" cy="6848476"/>
              <a:chOff x="11364912" y="0"/>
              <a:chExt cx="674688" cy="6848476"/>
            </a:xfrm>
          </p:grpSpPr>
          <p:sp>
            <p:nvSpPr>
              <p:cNvPr id="5625" name="Google Shape;5625;p25"/>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95DE"/>
                  </a:gs>
                </a:gsLst>
                <a:lin ang="5400012" scaled="0"/>
              </a:gradFill>
              <a:ln>
                <a:noFill/>
              </a:ln>
            </p:spPr>
          </p:sp>
          <p:sp>
            <p:nvSpPr>
              <p:cNvPr id="5626" name="Google Shape;5626;p25"/>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5"/>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5"/>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95DE"/>
                  </a:gs>
                </a:gsLst>
                <a:lin ang="5400012" scaled="0"/>
              </a:gradFill>
              <a:ln>
                <a:noFill/>
              </a:ln>
            </p:spPr>
          </p:sp>
          <p:sp>
            <p:nvSpPr>
              <p:cNvPr id="5629" name="Google Shape;5629;p25"/>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5"/>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95DE"/>
                  </a:gs>
                </a:gsLst>
                <a:lin ang="5400012" scaled="0"/>
              </a:gradFill>
              <a:ln>
                <a:noFill/>
              </a:ln>
            </p:spPr>
          </p:sp>
          <p:sp>
            <p:nvSpPr>
              <p:cNvPr id="5631" name="Google Shape;5631;p25"/>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5"/>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95DE"/>
                  </a:gs>
                </a:gsLst>
                <a:lin ang="5400012" scaled="0"/>
              </a:gradFill>
              <a:ln>
                <a:noFill/>
              </a:ln>
            </p:spPr>
          </p:sp>
          <p:sp>
            <p:nvSpPr>
              <p:cNvPr id="5633" name="Google Shape;5633;p25"/>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5"/>
              <p:cNvSpPr/>
              <p:nvPr/>
            </p:nvSpPr>
            <p:spPr>
              <a:xfrm>
                <a:off x="11939587" y="6596063"/>
                <a:ext cx="23700" cy="252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635" name="Google Shape;5635;p25"/>
          <p:cNvPicPr preferRelativeResize="0"/>
          <p:nvPr/>
        </p:nvPicPr>
        <p:blipFill rotWithShape="1">
          <a:blip r:embed="rId4">
            <a:alphaModFix amt="30000"/>
          </a:blip>
          <a:srcRect b="0" l="0" r="0" t="0"/>
          <a:stretch/>
        </p:blipFill>
        <p:spPr>
          <a:xfrm>
            <a:off x="0" y="0"/>
            <a:ext cx="12192005" cy="6858000"/>
          </a:xfrm>
          <a:prstGeom prst="rect">
            <a:avLst/>
          </a:prstGeom>
          <a:noFill/>
          <a:ln>
            <a:noFill/>
          </a:ln>
        </p:spPr>
      </p:pic>
      <p:sp>
        <p:nvSpPr>
          <p:cNvPr id="5636" name="Google Shape;5636;p25"/>
          <p:cNvSpPr/>
          <p:nvPr/>
        </p:nvSpPr>
        <p:spPr>
          <a:xfrm>
            <a:off x="798950" y="808057"/>
            <a:ext cx="5286300" cy="5234400"/>
          </a:xfrm>
          <a:prstGeom prst="round2DiagRect">
            <a:avLst>
              <a:gd fmla="val 7418" name="adj1"/>
              <a:gd fmla="val 0" name="adj2"/>
            </a:avLst>
          </a:prstGeom>
          <a:solidFill>
            <a:schemeClr val="lt1"/>
          </a:solidFill>
          <a:ln cap="sq" cmpd="sng" w="19050">
            <a:solidFill>
              <a:srgbClr val="3B95DE">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Image for post" id="5637" name="Google Shape;5637;p25"/>
          <p:cNvPicPr preferRelativeResize="0"/>
          <p:nvPr/>
        </p:nvPicPr>
        <p:blipFill rotWithShape="1">
          <a:blip r:embed="rId5">
            <a:alphaModFix/>
          </a:blip>
          <a:srcRect b="0" l="0" r="0" t="0"/>
          <a:stretch/>
        </p:blipFill>
        <p:spPr>
          <a:xfrm>
            <a:off x="1032313" y="1186436"/>
            <a:ext cx="4891782" cy="4638230"/>
          </a:xfrm>
          <a:prstGeom prst="rect">
            <a:avLst/>
          </a:prstGeom>
          <a:noFill/>
          <a:ln>
            <a:noFill/>
          </a:ln>
        </p:spPr>
      </p:pic>
      <p:sp>
        <p:nvSpPr>
          <p:cNvPr id="5638" name="Google Shape;5638;p25"/>
          <p:cNvSpPr txBox="1"/>
          <p:nvPr>
            <p:ph idx="1" type="body"/>
          </p:nvPr>
        </p:nvSpPr>
        <p:spPr>
          <a:xfrm>
            <a:off x="6513057" y="899974"/>
            <a:ext cx="5137500" cy="53214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highlight>
                  <a:srgbClr val="FFFF00"/>
                </a:highlight>
                <a:latin typeface="Comic Sans MS"/>
                <a:ea typeface="Comic Sans MS"/>
                <a:cs typeface="Comic Sans MS"/>
                <a:sym typeface="Comic Sans MS"/>
              </a:rPr>
              <a:t>Machine Learning is the </a:t>
            </a:r>
            <a:r>
              <a:rPr b="1" lang="en-AU" u="sng">
                <a:highlight>
                  <a:srgbClr val="FFFF00"/>
                </a:highlight>
                <a:latin typeface="Comic Sans MS"/>
                <a:ea typeface="Comic Sans MS"/>
                <a:cs typeface="Comic Sans MS"/>
                <a:sym typeface="Comic Sans MS"/>
              </a:rPr>
              <a:t>science (and art) </a:t>
            </a:r>
            <a:r>
              <a:rPr lang="en-AU">
                <a:highlight>
                  <a:srgbClr val="FFFF00"/>
                </a:highlight>
                <a:latin typeface="Comic Sans MS"/>
                <a:ea typeface="Comic Sans MS"/>
                <a:cs typeface="Comic Sans MS"/>
                <a:sym typeface="Comic Sans MS"/>
              </a:rPr>
              <a:t>of programming computers so they can learn from data.</a:t>
            </a:r>
            <a:endParaRPr/>
          </a:p>
          <a:p>
            <a:pPr indent="0" lvl="0" marL="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dk1"/>
              </a:buClr>
              <a:buSzPts val="3000"/>
              <a:buChar char="•"/>
            </a:pPr>
            <a:r>
              <a:rPr b="1" lang="en-AU" u="sng">
                <a:highlight>
                  <a:srgbClr val="FFFF00"/>
                </a:highlight>
                <a:latin typeface="Comic Sans MS"/>
                <a:ea typeface="Comic Sans MS"/>
                <a:cs typeface="Comic Sans MS"/>
                <a:sym typeface="Comic Sans MS"/>
              </a:rPr>
              <a:t>Arthur Samuel, 1959 defined Machine Learning</a:t>
            </a:r>
            <a:r>
              <a:rPr lang="en-AU" u="sng">
                <a:highlight>
                  <a:srgbClr val="FFFF00"/>
                </a:highlight>
                <a:latin typeface="Comic Sans MS"/>
                <a:ea typeface="Comic Sans MS"/>
                <a:cs typeface="Comic Sans MS"/>
                <a:sym typeface="Comic Sans MS"/>
              </a:rPr>
              <a:t> </a:t>
            </a:r>
            <a:r>
              <a:rPr lang="en-AU">
                <a:highlight>
                  <a:srgbClr val="FFFF00"/>
                </a:highlight>
                <a:latin typeface="Comic Sans MS"/>
                <a:ea typeface="Comic Sans MS"/>
                <a:cs typeface="Comic Sans MS"/>
                <a:sym typeface="Comic Sans MS"/>
              </a:rPr>
              <a:t>is the field of study that gives computers the ability to learn without being explicitly programmed.</a:t>
            </a:r>
            <a:endParaRPr/>
          </a:p>
          <a:p>
            <a:pPr indent="-38100" lvl="0" marL="228600" rtl="0" algn="l">
              <a:lnSpc>
                <a:spcPct val="120000"/>
              </a:lnSpc>
              <a:spcBef>
                <a:spcPts val="1000"/>
              </a:spcBef>
              <a:spcAft>
                <a:spcPts val="0"/>
              </a:spcAft>
              <a:buClr>
                <a:schemeClr val="dk1"/>
              </a:buClr>
              <a:buSzPts val="3000"/>
              <a:buNone/>
            </a:pPr>
            <a:r>
              <a:t/>
            </a:r>
            <a:endParaRPr/>
          </a:p>
          <a:p>
            <a:pPr indent="-38100" lvl="0" marL="228600" rtl="0" algn="l">
              <a:lnSpc>
                <a:spcPct val="120000"/>
              </a:lnSpc>
              <a:spcBef>
                <a:spcPts val="1000"/>
              </a:spcBef>
              <a:spcAft>
                <a:spcPts val="0"/>
              </a:spcAft>
              <a:buClr>
                <a:schemeClr val="dk1"/>
              </a:buClr>
              <a:buSzPts val="3000"/>
              <a:buNone/>
            </a:pPr>
            <a:r>
              <a:t/>
            </a:r>
            <a:endParaRPr>
              <a:solidFill>
                <a:srgbClr val="FFFFFF"/>
              </a:solidFill>
            </a:endParaRPr>
          </a:p>
        </p:txBody>
      </p:sp>
      <p:sp>
        <p:nvSpPr>
          <p:cNvPr id="5639" name="Google Shape;5639;p25"/>
          <p:cNvSpPr txBox="1"/>
          <p:nvPr>
            <p:ph idx="11" type="ftr"/>
          </p:nvPr>
        </p:nvSpPr>
        <p:spPr>
          <a:xfrm>
            <a:off x="1298029" y="6204699"/>
            <a:ext cx="17769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rgbClr val="FFFFFF"/>
                </a:solidFill>
              </a:rPr>
              <a:t>PPT BY: MADHAV MISHRA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783" name="Shape 6783"/>
        <p:cNvGrpSpPr/>
        <p:nvPr/>
      </p:nvGrpSpPr>
      <p:grpSpPr>
        <a:xfrm>
          <a:off x="0" y="0"/>
          <a:ext cx="0" cy="0"/>
          <a:chOff x="0" y="0"/>
          <a:chExt cx="0" cy="0"/>
        </a:xfrm>
      </p:grpSpPr>
      <p:sp>
        <p:nvSpPr>
          <p:cNvPr id="6784" name="Google Shape;6784;p61"/>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785" name="Google Shape;6785;p61"/>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786" name="Google Shape;6786;p61"/>
          <p:cNvGrpSpPr/>
          <p:nvPr/>
        </p:nvGrpSpPr>
        <p:grpSpPr>
          <a:xfrm>
            <a:off x="0" y="0"/>
            <a:ext cx="1220788" cy="6858001"/>
            <a:chOff x="-14288" y="0"/>
            <a:chExt cx="1220788" cy="6858001"/>
          </a:xfrm>
        </p:grpSpPr>
        <p:sp>
          <p:nvSpPr>
            <p:cNvPr id="6787" name="Google Shape;6787;p61"/>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791" name="Google Shape;6791;p6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793" name="Google Shape;6793;p6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794" name="Google Shape;6794;p6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797" name="Google Shape;6797;p6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8" name="Google Shape;6798;p61"/>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799" name="Google Shape;6799;p6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800" name="Google Shape;6800;p6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801" name="Google Shape;6801;p6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802" name="Google Shape;6802;p6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1"/>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805" name="Google Shape;6805;p6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807" name="Google Shape;6807;p6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809" name="Google Shape;6809;p6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810" name="Google Shape;6810;p6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813" name="Google Shape;6813;p6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4" name="Google Shape;6814;p61"/>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lang="en-AU" sz="2800">
                <a:latin typeface="Comic Sans MS"/>
                <a:ea typeface="Comic Sans MS"/>
                <a:cs typeface="Comic Sans MS"/>
                <a:sym typeface="Comic Sans MS"/>
              </a:rPr>
              <a:t>CHARACTERISTICS OF MACHINE LEARNING TASKS</a:t>
            </a:r>
            <a:endParaRPr sz="2800"/>
          </a:p>
        </p:txBody>
      </p:sp>
      <p:sp>
        <p:nvSpPr>
          <p:cNvPr id="6815" name="Google Shape;6815;p61"/>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The ability to perform automated data visualization.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Automation at its best.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Customer engagement like never before.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 ability to take efficiency to the next level when merged with IoT, RPA.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 ability to change the mortgage market.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Accurate data analysis.</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Business intelligence at its best</a:t>
            </a:r>
            <a:endParaRPr/>
          </a:p>
        </p:txBody>
      </p:sp>
      <p:sp>
        <p:nvSpPr>
          <p:cNvPr id="6816" name="Google Shape;6816;p61"/>
          <p:cNvSpPr txBox="1"/>
          <p:nvPr>
            <p:ph idx="11" type="ftr"/>
          </p:nvPr>
        </p:nvSpPr>
        <p:spPr>
          <a:xfrm>
            <a:off x="1377264" y="6401594"/>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817" name="Google Shape;6817;p61"/>
          <p:cNvGrpSpPr/>
          <p:nvPr/>
        </p:nvGrpSpPr>
        <p:grpSpPr>
          <a:xfrm>
            <a:off x="11364912" y="0"/>
            <a:ext cx="674688" cy="6848476"/>
            <a:chOff x="11364912" y="0"/>
            <a:chExt cx="674688" cy="6848476"/>
          </a:xfrm>
        </p:grpSpPr>
        <p:sp>
          <p:nvSpPr>
            <p:cNvPr id="6818" name="Google Shape;6818;p6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819" name="Google Shape;6819;p6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822" name="Google Shape;6822;p6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824" name="Google Shape;6824;p6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826" name="Google Shape;6826;p6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1"/>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28" name="Google Shape;6828;p61"/>
          <p:cNvPicPr preferRelativeResize="0"/>
          <p:nvPr/>
        </p:nvPicPr>
        <p:blipFill rotWithShape="1">
          <a:blip r:embed="rId4">
            <a:alphaModFix/>
          </a:blip>
          <a:srcRect b="0" l="0" r="0" t="0"/>
          <a:stretch/>
        </p:blipFill>
        <p:spPr>
          <a:xfrm>
            <a:off x="6400800" y="4210051"/>
            <a:ext cx="4921249" cy="25566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832" name="Shape 6832"/>
        <p:cNvGrpSpPr/>
        <p:nvPr/>
      </p:nvGrpSpPr>
      <p:grpSpPr>
        <a:xfrm>
          <a:off x="0" y="0"/>
          <a:ext cx="0" cy="0"/>
          <a:chOff x="0" y="0"/>
          <a:chExt cx="0" cy="0"/>
        </a:xfrm>
      </p:grpSpPr>
      <p:sp>
        <p:nvSpPr>
          <p:cNvPr id="6833" name="Google Shape;6833;p62"/>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834" name="Google Shape;6834;p62"/>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835" name="Google Shape;6835;p62"/>
          <p:cNvGrpSpPr/>
          <p:nvPr/>
        </p:nvGrpSpPr>
        <p:grpSpPr>
          <a:xfrm>
            <a:off x="0" y="0"/>
            <a:ext cx="1220788" cy="6858001"/>
            <a:chOff x="-14288" y="0"/>
            <a:chExt cx="1220788" cy="6858001"/>
          </a:xfrm>
        </p:grpSpPr>
        <p:sp>
          <p:nvSpPr>
            <p:cNvPr id="6836" name="Google Shape;6836;p62"/>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840" name="Google Shape;6840;p6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842" name="Google Shape;6842;p6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843" name="Google Shape;6843;p6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846" name="Google Shape;6846;p6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7" name="Google Shape;6847;p62"/>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848" name="Google Shape;6848;p6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849" name="Google Shape;6849;p6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850" name="Google Shape;6850;p6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851" name="Google Shape;6851;p6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854" name="Google Shape;6854;p6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856" name="Google Shape;6856;p6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858" name="Google Shape;6858;p6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859" name="Google Shape;6859;p6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862" name="Google Shape;6862;p6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3" name="Google Shape;6863;p62"/>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FEATURES:</a:t>
            </a:r>
            <a:r>
              <a:rPr lang="en-AU" sz="2800">
                <a:latin typeface="Comic Sans MS"/>
                <a:ea typeface="Comic Sans MS"/>
                <a:cs typeface="Comic Sans MS"/>
                <a:sym typeface="Comic Sans MS"/>
              </a:rPr>
              <a:t> FEATURE TYPES</a:t>
            </a:r>
            <a:endParaRPr sz="2800"/>
          </a:p>
        </p:txBody>
      </p:sp>
      <p:sp>
        <p:nvSpPr>
          <p:cNvPr id="6864" name="Google Shape;6864;p62"/>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There are three distinct types of features:</a:t>
            </a:r>
            <a:endParaRPr/>
          </a:p>
          <a:p>
            <a:pPr indent="0" lvl="0" marL="0" rtl="0" algn="ctr">
              <a:lnSpc>
                <a:spcPct val="120000"/>
              </a:lnSpc>
              <a:spcBef>
                <a:spcPts val="1000"/>
              </a:spcBef>
              <a:spcAft>
                <a:spcPts val="0"/>
              </a:spcAft>
              <a:buClr>
                <a:schemeClr val="dk1"/>
              </a:buClr>
              <a:buSzPts val="3000"/>
              <a:buNone/>
            </a:pPr>
            <a:r>
              <a:rPr lang="en-AU">
                <a:latin typeface="Comic Sans MS"/>
                <a:ea typeface="Comic Sans MS"/>
                <a:cs typeface="Comic Sans MS"/>
                <a:sym typeface="Comic Sans MS"/>
              </a:rPr>
              <a:t> </a:t>
            </a:r>
            <a:r>
              <a:rPr b="1" lang="en-AU">
                <a:latin typeface="Comic Sans MS"/>
                <a:ea typeface="Comic Sans MS"/>
                <a:cs typeface="Comic Sans MS"/>
                <a:sym typeface="Comic Sans MS"/>
              </a:rPr>
              <a:t>Quantitative, Ordinal &amp; Categorical</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We can also consider a fourth type of feature—the Boolean—as this type does have a  few distinct qualities, although it is actually a type of categorical feature.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These feature types can be </a:t>
            </a:r>
            <a:r>
              <a:rPr b="1" lang="en-AU">
                <a:latin typeface="Comic Sans MS"/>
                <a:ea typeface="Comic Sans MS"/>
                <a:cs typeface="Comic Sans MS"/>
                <a:sym typeface="Comic Sans MS"/>
              </a:rPr>
              <a:t>ordered in terms of how much information they convey</a:t>
            </a:r>
            <a:r>
              <a:rPr lang="en-AU">
                <a:latin typeface="Comic Sans MS"/>
                <a:ea typeface="Comic Sans MS"/>
                <a:cs typeface="Comic Sans MS"/>
                <a:sym typeface="Comic Sans MS"/>
              </a:rPr>
              <a:t>. </a:t>
            </a:r>
            <a:r>
              <a:rPr b="1" lang="en-AU">
                <a:solidFill>
                  <a:srgbClr val="FF0000"/>
                </a:solidFill>
                <a:latin typeface="Comic Sans MS"/>
                <a:ea typeface="Comic Sans MS"/>
                <a:cs typeface="Comic Sans MS"/>
                <a:sym typeface="Comic Sans MS"/>
              </a:rPr>
              <a:t>Quantitative features have the highest information</a:t>
            </a:r>
            <a:r>
              <a:rPr lang="en-AU">
                <a:latin typeface="Comic Sans MS"/>
                <a:ea typeface="Comic Sans MS"/>
                <a:cs typeface="Comic Sans MS"/>
                <a:sym typeface="Comic Sans MS"/>
              </a:rPr>
              <a:t> capacity followed by ordinal, categorical, and Boolean.</a:t>
            </a:r>
            <a:endParaRPr/>
          </a:p>
        </p:txBody>
      </p:sp>
      <p:sp>
        <p:nvSpPr>
          <p:cNvPr id="6865" name="Google Shape;6865;p62"/>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866" name="Google Shape;6866;p62"/>
          <p:cNvGrpSpPr/>
          <p:nvPr/>
        </p:nvGrpSpPr>
        <p:grpSpPr>
          <a:xfrm>
            <a:off x="11364912" y="0"/>
            <a:ext cx="674688" cy="6848476"/>
            <a:chOff x="11364912" y="0"/>
            <a:chExt cx="674688" cy="6848476"/>
          </a:xfrm>
        </p:grpSpPr>
        <p:sp>
          <p:nvSpPr>
            <p:cNvPr id="6867" name="Google Shape;6867;p62"/>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868" name="Google Shape;6868;p62"/>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2"/>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871" name="Google Shape;6871;p62"/>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873" name="Google Shape;6873;p62"/>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875" name="Google Shape;6875;p62"/>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2"/>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77" name="Google Shape;6877;p62"/>
          <p:cNvPicPr preferRelativeResize="0"/>
          <p:nvPr/>
        </p:nvPicPr>
        <p:blipFill rotWithShape="1">
          <a:blip r:embed="rId4">
            <a:alphaModFix/>
          </a:blip>
          <a:srcRect b="0" l="0" r="0" t="0"/>
          <a:stretch/>
        </p:blipFill>
        <p:spPr>
          <a:xfrm>
            <a:off x="5971213" y="4717204"/>
            <a:ext cx="2959758" cy="19731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881" name="Shape 6881"/>
        <p:cNvGrpSpPr/>
        <p:nvPr/>
      </p:nvGrpSpPr>
      <p:grpSpPr>
        <a:xfrm>
          <a:off x="0" y="0"/>
          <a:ext cx="0" cy="0"/>
          <a:chOff x="0" y="0"/>
          <a:chExt cx="0" cy="0"/>
        </a:xfrm>
      </p:grpSpPr>
      <p:sp>
        <p:nvSpPr>
          <p:cNvPr id="6882" name="Google Shape;6882;p63"/>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883" name="Google Shape;6883;p63"/>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884" name="Google Shape;6884;p63"/>
          <p:cNvGrpSpPr/>
          <p:nvPr/>
        </p:nvGrpSpPr>
        <p:grpSpPr>
          <a:xfrm>
            <a:off x="0" y="0"/>
            <a:ext cx="1220788" cy="6858001"/>
            <a:chOff x="-14288" y="0"/>
            <a:chExt cx="1220788" cy="6858001"/>
          </a:xfrm>
        </p:grpSpPr>
        <p:sp>
          <p:nvSpPr>
            <p:cNvPr id="6885" name="Google Shape;6885;p63"/>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889" name="Google Shape;6889;p6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891" name="Google Shape;6891;p6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892" name="Google Shape;6892;p6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895" name="Google Shape;6895;p6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6" name="Google Shape;6896;p63"/>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897" name="Google Shape;6897;p6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898" name="Google Shape;6898;p6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899" name="Google Shape;6899;p6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900" name="Google Shape;6900;p6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903" name="Google Shape;6903;p6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905" name="Google Shape;6905;p6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907" name="Google Shape;6907;p6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908" name="Google Shape;6908;p6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911" name="Google Shape;6911;p6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2" name="Google Shape;6912;p63"/>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FEATURES:</a:t>
            </a:r>
            <a:r>
              <a:rPr lang="en-AU" sz="2800">
                <a:latin typeface="Comic Sans MS"/>
                <a:ea typeface="Comic Sans MS"/>
                <a:cs typeface="Comic Sans MS"/>
                <a:sym typeface="Comic Sans MS"/>
              </a:rPr>
              <a:t> FEATURE TYPES</a:t>
            </a:r>
            <a:endParaRPr sz="2800"/>
          </a:p>
        </p:txBody>
      </p:sp>
      <p:sp>
        <p:nvSpPr>
          <p:cNvPr id="6913" name="Google Shape;6913;p63"/>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38100" lvl="0" marL="228600" rtl="0" algn="l">
              <a:lnSpc>
                <a:spcPct val="120000"/>
              </a:lnSpc>
              <a:spcBef>
                <a:spcPts val="0"/>
              </a:spcBef>
              <a:spcAft>
                <a:spcPts val="0"/>
              </a:spcAft>
              <a:buClr>
                <a:schemeClr val="dk1"/>
              </a:buClr>
              <a:buSzPts val="3000"/>
              <a:buNone/>
            </a:pPr>
            <a:r>
              <a:t/>
            </a:r>
            <a:endParaRPr>
              <a:latin typeface="Comic Sans MS"/>
              <a:ea typeface="Comic Sans MS"/>
              <a:cs typeface="Comic Sans MS"/>
              <a:sym typeface="Comic Sans MS"/>
            </a:endParaRPr>
          </a:p>
        </p:txBody>
      </p:sp>
      <p:sp>
        <p:nvSpPr>
          <p:cNvPr id="6914" name="Google Shape;6914;p63"/>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915" name="Google Shape;6915;p63"/>
          <p:cNvGrpSpPr/>
          <p:nvPr/>
        </p:nvGrpSpPr>
        <p:grpSpPr>
          <a:xfrm>
            <a:off x="11364912" y="0"/>
            <a:ext cx="674688" cy="6848476"/>
            <a:chOff x="11364912" y="0"/>
            <a:chExt cx="674688" cy="6848476"/>
          </a:xfrm>
        </p:grpSpPr>
        <p:sp>
          <p:nvSpPr>
            <p:cNvPr id="6916" name="Google Shape;6916;p6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917" name="Google Shape;6917;p6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920" name="Google Shape;6920;p6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922" name="Google Shape;6922;p6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924" name="Google Shape;6924;p6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26" name="Google Shape;6926;p63"/>
          <p:cNvPicPr preferRelativeResize="0"/>
          <p:nvPr/>
        </p:nvPicPr>
        <p:blipFill rotWithShape="1">
          <a:blip r:embed="rId4">
            <a:alphaModFix/>
          </a:blip>
          <a:srcRect b="0" l="0" r="0" t="0"/>
          <a:stretch/>
        </p:blipFill>
        <p:spPr>
          <a:xfrm>
            <a:off x="1101725" y="1019658"/>
            <a:ext cx="10086974" cy="51556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930" name="Shape 6930"/>
        <p:cNvGrpSpPr/>
        <p:nvPr/>
      </p:nvGrpSpPr>
      <p:grpSpPr>
        <a:xfrm>
          <a:off x="0" y="0"/>
          <a:ext cx="0" cy="0"/>
          <a:chOff x="0" y="0"/>
          <a:chExt cx="0" cy="0"/>
        </a:xfrm>
      </p:grpSpPr>
      <p:sp>
        <p:nvSpPr>
          <p:cNvPr id="6931" name="Google Shape;6931;p64"/>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932" name="Google Shape;6932;p64"/>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933" name="Google Shape;6933;p64"/>
          <p:cNvGrpSpPr/>
          <p:nvPr/>
        </p:nvGrpSpPr>
        <p:grpSpPr>
          <a:xfrm>
            <a:off x="0" y="0"/>
            <a:ext cx="1220788" cy="6858001"/>
            <a:chOff x="-14288" y="0"/>
            <a:chExt cx="1220788" cy="6858001"/>
          </a:xfrm>
        </p:grpSpPr>
        <p:sp>
          <p:nvSpPr>
            <p:cNvPr id="6934" name="Google Shape;6934;p64"/>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938" name="Google Shape;6938;p6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940" name="Google Shape;6940;p6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941" name="Google Shape;6941;p6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944" name="Google Shape;6944;p6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5" name="Google Shape;6945;p64"/>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946" name="Google Shape;6946;p6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947" name="Google Shape;6947;p6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948" name="Google Shape;6948;p6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949" name="Google Shape;6949;p6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6952" name="Google Shape;6952;p6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6954" name="Google Shape;6954;p6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6956" name="Google Shape;6956;p6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6957" name="Google Shape;6957;p6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6960" name="Google Shape;6960;p6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1" name="Google Shape;6961;p64"/>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FEATURES: </a:t>
            </a:r>
            <a:r>
              <a:rPr lang="en-AU" sz="2800">
                <a:latin typeface="Comic Sans MS"/>
                <a:ea typeface="Comic Sans MS"/>
                <a:cs typeface="Comic Sans MS"/>
                <a:sym typeface="Comic Sans MS"/>
              </a:rPr>
              <a:t>UNDERSTANDING FEATURE</a:t>
            </a:r>
            <a:endParaRPr sz="2800"/>
          </a:p>
        </p:txBody>
      </p:sp>
      <p:sp>
        <p:nvSpPr>
          <p:cNvPr id="6962" name="Google Shape;6962;p64"/>
          <p:cNvSpPr txBox="1"/>
          <p:nvPr>
            <p:ph idx="1" type="body"/>
          </p:nvPr>
        </p:nvSpPr>
        <p:spPr>
          <a:xfrm>
            <a:off x="1658935" y="1033944"/>
            <a:ext cx="9169500" cy="48390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dk1"/>
              </a:buClr>
              <a:buSzPct val="125000"/>
              <a:buChar char="•"/>
            </a:pPr>
            <a:r>
              <a:rPr b="1" lang="en-AU">
                <a:latin typeface="Comic Sans MS"/>
                <a:ea typeface="Comic Sans MS"/>
                <a:cs typeface="Comic Sans MS"/>
                <a:sym typeface="Comic Sans MS"/>
              </a:rPr>
              <a:t>What are Features?</a:t>
            </a:r>
            <a:r>
              <a:rPr lang="en-AU">
                <a:latin typeface="Comic Sans MS"/>
                <a:ea typeface="Comic Sans MS"/>
                <a:cs typeface="Comic Sans MS"/>
                <a:sym typeface="Comic Sans MS"/>
              </a:rPr>
              <a:t> A </a:t>
            </a:r>
            <a:r>
              <a:rPr b="1" lang="en-AU">
                <a:latin typeface="Comic Sans MS"/>
                <a:ea typeface="Comic Sans MS"/>
                <a:cs typeface="Comic Sans MS"/>
                <a:sym typeface="Comic Sans MS"/>
              </a:rPr>
              <a:t>feature</a:t>
            </a:r>
            <a:r>
              <a:rPr lang="en-AU">
                <a:latin typeface="Comic Sans MS"/>
                <a:ea typeface="Comic Sans MS"/>
                <a:cs typeface="Comic Sans MS"/>
                <a:sym typeface="Comic Sans MS"/>
              </a:rPr>
              <a:t> is an input variable, that goes in the model as an input.</a:t>
            </a:r>
            <a:endParaRPr/>
          </a:p>
          <a:p>
            <a:pPr indent="-228600" lvl="0" marL="228600" rtl="0" algn="l">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Feature construction</a:t>
            </a:r>
            <a:r>
              <a:rPr lang="en-AU">
                <a:latin typeface="Comic Sans MS"/>
                <a:ea typeface="Comic Sans MS"/>
                <a:cs typeface="Comic Sans MS"/>
                <a:sym typeface="Comic Sans MS"/>
              </a:rPr>
              <a:t> is a process that discovers missing information about the relationships between </a:t>
            </a:r>
            <a:r>
              <a:rPr b="1" lang="en-AU">
                <a:latin typeface="Comic Sans MS"/>
                <a:ea typeface="Comic Sans MS"/>
                <a:cs typeface="Comic Sans MS"/>
                <a:sym typeface="Comic Sans MS"/>
              </a:rPr>
              <a:t>features.</a:t>
            </a:r>
            <a:endParaRPr/>
          </a:p>
          <a:p>
            <a:pPr indent="-228600" lvl="0" marL="228600" rtl="0" algn="l">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How to construct new features? </a:t>
            </a:r>
            <a:r>
              <a:rPr lang="en-AU">
                <a:latin typeface="Comic Sans MS"/>
                <a:ea typeface="Comic Sans MS"/>
                <a:cs typeface="Comic Sans MS"/>
                <a:sym typeface="Comic Sans MS"/>
              </a:rPr>
              <a:t>Various approaches can be categorized into </a:t>
            </a:r>
            <a:r>
              <a:rPr b="1" lang="en-AU">
                <a:latin typeface="Comic Sans MS"/>
                <a:ea typeface="Comic Sans MS"/>
                <a:cs typeface="Comic Sans MS"/>
                <a:sym typeface="Comic Sans MS"/>
              </a:rPr>
              <a:t>four groups </a:t>
            </a:r>
            <a:r>
              <a:rPr b="1" lang="en-AU">
                <a:solidFill>
                  <a:srgbClr val="FF0000"/>
                </a:solidFill>
                <a:latin typeface="Comic Sans MS"/>
                <a:ea typeface="Comic Sans MS"/>
                <a:cs typeface="Comic Sans MS"/>
                <a:sym typeface="Comic Sans MS"/>
              </a:rPr>
              <a:t>data driven, hypothesis driven, knowledge based and hybrid.</a:t>
            </a:r>
            <a:endParaRPr/>
          </a:p>
          <a:p>
            <a:pPr indent="-228600" lvl="0" marL="228600" rtl="0" algn="l">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The data driven approach </a:t>
            </a:r>
            <a:r>
              <a:rPr lang="en-AU">
                <a:latin typeface="Comic Sans MS"/>
                <a:ea typeface="Comic Sans MS"/>
                <a:cs typeface="Comic Sans MS"/>
                <a:sym typeface="Comic Sans MS"/>
              </a:rPr>
              <a:t>is to construct new features based on analysis of the available data.</a:t>
            </a:r>
            <a:endParaRPr/>
          </a:p>
          <a:p>
            <a:pPr indent="-228600" lvl="0" marL="228600" rtl="0" algn="l">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The hypothesis driven approach </a:t>
            </a:r>
            <a:r>
              <a:rPr lang="en-AU">
                <a:latin typeface="Comic Sans MS"/>
                <a:ea typeface="Comic Sans MS"/>
                <a:cs typeface="Comic Sans MS"/>
                <a:sym typeface="Comic Sans MS"/>
              </a:rPr>
              <a:t>is to construct new features based on the hypotheses generated previously from the data.</a:t>
            </a:r>
            <a:endParaRPr/>
          </a:p>
          <a:p>
            <a:pPr indent="-52387" lvl="0" marL="228600" rtl="0" algn="l">
              <a:lnSpc>
                <a:spcPct val="120000"/>
              </a:lnSpc>
              <a:spcBef>
                <a:spcPts val="1000"/>
              </a:spcBef>
              <a:spcAft>
                <a:spcPts val="0"/>
              </a:spcAft>
              <a:buClr>
                <a:schemeClr val="dk1"/>
              </a:buClr>
              <a:buSzPct val="125000"/>
              <a:buNone/>
            </a:pPr>
            <a:r>
              <a:t/>
            </a:r>
            <a:endParaRPr b="1">
              <a:solidFill>
                <a:srgbClr val="FF0000"/>
              </a:solidFill>
              <a:latin typeface="Comic Sans MS"/>
              <a:ea typeface="Comic Sans MS"/>
              <a:cs typeface="Comic Sans MS"/>
              <a:sym typeface="Comic Sans MS"/>
            </a:endParaRPr>
          </a:p>
        </p:txBody>
      </p:sp>
      <p:sp>
        <p:nvSpPr>
          <p:cNvPr id="6963" name="Google Shape;6963;p64"/>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6964" name="Google Shape;6964;p64"/>
          <p:cNvGrpSpPr/>
          <p:nvPr/>
        </p:nvGrpSpPr>
        <p:grpSpPr>
          <a:xfrm>
            <a:off x="11364912" y="0"/>
            <a:ext cx="674688" cy="6848476"/>
            <a:chOff x="11364912" y="0"/>
            <a:chExt cx="674688" cy="6848476"/>
          </a:xfrm>
        </p:grpSpPr>
        <p:sp>
          <p:nvSpPr>
            <p:cNvPr id="6965" name="Google Shape;6965;p6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6966" name="Google Shape;6966;p6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6969" name="Google Shape;6969;p6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6971" name="Google Shape;6971;p6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6973" name="Google Shape;6973;p6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4"/>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6978" name="Shape 6978"/>
        <p:cNvGrpSpPr/>
        <p:nvPr/>
      </p:nvGrpSpPr>
      <p:grpSpPr>
        <a:xfrm>
          <a:off x="0" y="0"/>
          <a:ext cx="0" cy="0"/>
          <a:chOff x="0" y="0"/>
          <a:chExt cx="0" cy="0"/>
        </a:xfrm>
      </p:grpSpPr>
      <p:sp>
        <p:nvSpPr>
          <p:cNvPr id="6979" name="Google Shape;6979;p65"/>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980" name="Google Shape;6980;p65"/>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6981" name="Google Shape;6981;p65"/>
          <p:cNvGrpSpPr/>
          <p:nvPr/>
        </p:nvGrpSpPr>
        <p:grpSpPr>
          <a:xfrm>
            <a:off x="0" y="0"/>
            <a:ext cx="1220788" cy="6858001"/>
            <a:chOff x="-14288" y="0"/>
            <a:chExt cx="1220788" cy="6858001"/>
          </a:xfrm>
        </p:grpSpPr>
        <p:sp>
          <p:nvSpPr>
            <p:cNvPr id="6982" name="Google Shape;6982;p65"/>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5"/>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5"/>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6986" name="Google Shape;6986;p65"/>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6988" name="Google Shape;6988;p65"/>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6989" name="Google Shape;6989;p65"/>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5"/>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6992" name="Google Shape;6992;p65"/>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65"/>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6994" name="Google Shape;6994;p65"/>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6995" name="Google Shape;6995;p65"/>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6996" name="Google Shape;6996;p65"/>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6997" name="Google Shape;6997;p65"/>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000" name="Google Shape;7000;p65"/>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5"/>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002" name="Google Shape;7002;p65"/>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004" name="Google Shape;7004;p65"/>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005" name="Google Shape;7005;p65"/>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008" name="Google Shape;7008;p65"/>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9" name="Google Shape;7009;p65"/>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WHAT IS A FEATURE?</a:t>
            </a:r>
            <a:endParaRPr sz="2800"/>
          </a:p>
        </p:txBody>
      </p:sp>
      <p:sp>
        <p:nvSpPr>
          <p:cNvPr id="7010" name="Google Shape;7010;p65"/>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A feature is an </a:t>
            </a:r>
            <a:r>
              <a:rPr b="1" lang="en-AU">
                <a:latin typeface="Comic Sans MS"/>
                <a:ea typeface="Comic Sans MS"/>
                <a:cs typeface="Comic Sans MS"/>
                <a:sym typeface="Comic Sans MS"/>
              </a:rPr>
              <a:t>attribute of a data set </a:t>
            </a:r>
            <a:r>
              <a:rPr lang="en-AU">
                <a:latin typeface="Comic Sans MS"/>
                <a:ea typeface="Comic Sans MS"/>
                <a:cs typeface="Comic Sans MS"/>
                <a:sym typeface="Comic Sans MS"/>
              </a:rPr>
              <a:t>that is used in a machine learning process.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There is a view amongst certain machine learning practitioners that only those attributes which are meaningful to a machine learning problem are to be called as features. (</a:t>
            </a:r>
            <a:r>
              <a:rPr b="1" lang="en-AU">
                <a:latin typeface="Comic Sans MS"/>
                <a:ea typeface="Comic Sans MS"/>
                <a:cs typeface="Comic Sans MS"/>
                <a:sym typeface="Comic Sans MS"/>
              </a:rPr>
              <a:t>Pinch of Salt Practitioners</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In fact, selection of the subset of features which are meaningful for machine learning is </a:t>
            </a:r>
            <a:r>
              <a:rPr b="1" lang="en-AU">
                <a:latin typeface="Comic Sans MS"/>
                <a:ea typeface="Comic Sans MS"/>
                <a:cs typeface="Comic Sans MS"/>
                <a:sym typeface="Comic Sans MS"/>
              </a:rPr>
              <a:t>a sub-area of feature engineering</a:t>
            </a:r>
            <a:r>
              <a:rPr lang="en-AU">
                <a:latin typeface="Comic Sans MS"/>
                <a:ea typeface="Comic Sans MS"/>
                <a:cs typeface="Comic Sans MS"/>
                <a:sym typeface="Comic Sans MS"/>
              </a:rPr>
              <a:t>.</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 features in a data set are also called </a:t>
            </a:r>
            <a:r>
              <a:rPr b="1" lang="en-AU">
                <a:latin typeface="Comic Sans MS"/>
                <a:ea typeface="Comic Sans MS"/>
                <a:cs typeface="Comic Sans MS"/>
                <a:sym typeface="Comic Sans MS"/>
              </a:rPr>
              <a:t>its dimensions</a:t>
            </a:r>
            <a:r>
              <a:rPr lang="en-AU">
                <a:latin typeface="Comic Sans MS"/>
                <a:ea typeface="Comic Sans MS"/>
                <a:cs typeface="Comic Sans MS"/>
                <a:sym typeface="Comic Sans MS"/>
              </a:rPr>
              <a:t>. So a data set having </a:t>
            </a:r>
            <a:r>
              <a:rPr b="1" lang="en-AU">
                <a:latin typeface="Comic Sans MS"/>
                <a:ea typeface="Comic Sans MS"/>
                <a:cs typeface="Comic Sans MS"/>
                <a:sym typeface="Comic Sans MS"/>
              </a:rPr>
              <a:t>‘</a:t>
            </a:r>
            <a:r>
              <a:rPr b="1" i="1" lang="en-AU">
                <a:latin typeface="Comic Sans MS"/>
                <a:ea typeface="Comic Sans MS"/>
                <a:cs typeface="Comic Sans MS"/>
                <a:sym typeface="Comic Sans MS"/>
              </a:rPr>
              <a:t>n</a:t>
            </a:r>
            <a:r>
              <a:rPr b="1" lang="en-AU">
                <a:latin typeface="Comic Sans MS"/>
                <a:ea typeface="Comic Sans MS"/>
                <a:cs typeface="Comic Sans MS"/>
                <a:sym typeface="Comic Sans MS"/>
              </a:rPr>
              <a:t>’ features </a:t>
            </a:r>
            <a:r>
              <a:rPr lang="en-AU">
                <a:latin typeface="Comic Sans MS"/>
                <a:ea typeface="Comic Sans MS"/>
                <a:cs typeface="Comic Sans MS"/>
                <a:sym typeface="Comic Sans MS"/>
              </a:rPr>
              <a:t>is called an </a:t>
            </a:r>
            <a:r>
              <a:rPr b="1" i="1" lang="en-AU">
                <a:latin typeface="Comic Sans MS"/>
                <a:ea typeface="Comic Sans MS"/>
                <a:cs typeface="Comic Sans MS"/>
                <a:sym typeface="Comic Sans MS"/>
              </a:rPr>
              <a:t>n</a:t>
            </a:r>
            <a:r>
              <a:rPr b="1" lang="en-AU">
                <a:latin typeface="Comic Sans MS"/>
                <a:ea typeface="Comic Sans MS"/>
                <a:cs typeface="Comic Sans MS"/>
                <a:sym typeface="Comic Sans MS"/>
              </a:rPr>
              <a:t>-dimensional </a:t>
            </a:r>
            <a:r>
              <a:rPr lang="en-AU">
                <a:latin typeface="Comic Sans MS"/>
                <a:ea typeface="Comic Sans MS"/>
                <a:cs typeface="Comic Sans MS"/>
                <a:sym typeface="Comic Sans MS"/>
              </a:rPr>
              <a:t>data set.</a:t>
            </a:r>
            <a:endParaRPr b="1">
              <a:solidFill>
                <a:srgbClr val="FF0000"/>
              </a:solidFill>
              <a:latin typeface="Comic Sans MS"/>
              <a:ea typeface="Comic Sans MS"/>
              <a:cs typeface="Comic Sans MS"/>
              <a:sym typeface="Comic Sans MS"/>
            </a:endParaRPr>
          </a:p>
        </p:txBody>
      </p:sp>
      <p:sp>
        <p:nvSpPr>
          <p:cNvPr id="7011" name="Google Shape;7011;p65"/>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012" name="Google Shape;7012;p65"/>
          <p:cNvGrpSpPr/>
          <p:nvPr/>
        </p:nvGrpSpPr>
        <p:grpSpPr>
          <a:xfrm>
            <a:off x="11364912" y="0"/>
            <a:ext cx="674688" cy="6848476"/>
            <a:chOff x="11364912" y="0"/>
            <a:chExt cx="674688" cy="6848476"/>
          </a:xfrm>
        </p:grpSpPr>
        <p:sp>
          <p:nvSpPr>
            <p:cNvPr id="7013" name="Google Shape;7013;p65"/>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014" name="Google Shape;7014;p65"/>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5"/>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5"/>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017" name="Google Shape;7017;p65"/>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019" name="Google Shape;7019;p65"/>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5"/>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021" name="Google Shape;7021;p65"/>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6" name="Shape 7026"/>
        <p:cNvGrpSpPr/>
        <p:nvPr/>
      </p:nvGrpSpPr>
      <p:grpSpPr>
        <a:xfrm>
          <a:off x="0" y="0"/>
          <a:ext cx="0" cy="0"/>
          <a:chOff x="0" y="0"/>
          <a:chExt cx="0" cy="0"/>
        </a:xfrm>
      </p:grpSpPr>
      <p:sp>
        <p:nvSpPr>
          <p:cNvPr id="7027" name="Google Shape;7027;p66"/>
          <p:cNvSpPr txBox="1"/>
          <p:nvPr>
            <p:ph type="title"/>
          </p:nvPr>
        </p:nvSpPr>
        <p:spPr>
          <a:xfrm>
            <a:off x="771762" y="297505"/>
            <a:ext cx="48801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FEATURE EXAMPLE</a:t>
            </a:r>
            <a:endParaRPr/>
          </a:p>
        </p:txBody>
      </p:sp>
      <p:pic>
        <p:nvPicPr>
          <p:cNvPr id="7028" name="Google Shape;7028;p66"/>
          <p:cNvPicPr preferRelativeResize="0"/>
          <p:nvPr/>
        </p:nvPicPr>
        <p:blipFill rotWithShape="1">
          <a:blip r:embed="rId4">
            <a:alphaModFix/>
          </a:blip>
          <a:srcRect b="0" l="0" r="0" t="0"/>
          <a:stretch/>
        </p:blipFill>
        <p:spPr>
          <a:xfrm>
            <a:off x="265922" y="1720204"/>
            <a:ext cx="5790900" cy="31242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7029" name="Google Shape;7029;p66"/>
          <p:cNvSpPr txBox="1"/>
          <p:nvPr>
            <p:ph idx="1" type="body"/>
          </p:nvPr>
        </p:nvSpPr>
        <p:spPr>
          <a:xfrm>
            <a:off x="6336727" y="797668"/>
            <a:ext cx="4880100" cy="49935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20000"/>
              </a:lnSpc>
              <a:spcBef>
                <a:spcPts val="0"/>
              </a:spcBef>
              <a:spcAft>
                <a:spcPts val="0"/>
              </a:spcAft>
              <a:buClr>
                <a:schemeClr val="lt1"/>
              </a:buClr>
              <a:buSzPct val="125000"/>
              <a:buChar char="•"/>
            </a:pPr>
            <a:r>
              <a:rPr lang="en-AU">
                <a:latin typeface="Comic Sans MS"/>
                <a:ea typeface="Comic Sans MS"/>
                <a:cs typeface="Comic Sans MS"/>
                <a:sym typeface="Comic Sans MS"/>
              </a:rPr>
              <a:t>Let’s take the example of a famous </a:t>
            </a:r>
            <a:r>
              <a:rPr b="1" lang="en-AU">
                <a:latin typeface="Comic Sans MS"/>
                <a:ea typeface="Comic Sans MS"/>
                <a:cs typeface="Comic Sans MS"/>
                <a:sym typeface="Comic Sans MS"/>
              </a:rPr>
              <a:t>machine learning data set, Iris, </a:t>
            </a:r>
            <a:r>
              <a:rPr lang="en-AU">
                <a:latin typeface="Comic Sans MS"/>
                <a:ea typeface="Comic Sans MS"/>
                <a:cs typeface="Comic Sans MS"/>
                <a:sym typeface="Comic Sans MS"/>
              </a:rPr>
              <a:t>introduced by the British statistician and biologist Ronald Fisher,</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It has </a:t>
            </a:r>
            <a:r>
              <a:rPr b="1" lang="en-AU">
                <a:latin typeface="Comic Sans MS"/>
                <a:ea typeface="Comic Sans MS"/>
                <a:cs typeface="Comic Sans MS"/>
                <a:sym typeface="Comic Sans MS"/>
              </a:rPr>
              <a:t>five attributes</a:t>
            </a:r>
            <a:r>
              <a:rPr lang="en-AU">
                <a:latin typeface="Comic Sans MS"/>
                <a:ea typeface="Comic Sans MS"/>
                <a:cs typeface="Comic Sans MS"/>
                <a:sym typeface="Comic Sans MS"/>
              </a:rPr>
              <a:t> or features namely </a:t>
            </a:r>
            <a:r>
              <a:rPr b="1" lang="en-AU">
                <a:latin typeface="Comic Sans MS"/>
                <a:ea typeface="Comic Sans MS"/>
                <a:cs typeface="Comic Sans MS"/>
                <a:sym typeface="Comic Sans MS"/>
              </a:rPr>
              <a:t>Sepal Length, Sepal Width, Petal Length, Petal Width and Species.</a:t>
            </a:r>
            <a:r>
              <a:rPr lang="en-AU">
                <a:latin typeface="Comic Sans MS"/>
                <a:ea typeface="Comic Sans MS"/>
                <a:cs typeface="Comic Sans MS"/>
                <a:sym typeface="Comic Sans MS"/>
              </a:rPr>
              <a:t> </a:t>
            </a:r>
            <a:endParaRPr/>
          </a:p>
          <a:p>
            <a:pPr indent="-228600" lvl="0" marL="228600" rtl="0" algn="l">
              <a:lnSpc>
                <a:spcPct val="120000"/>
              </a:lnSpc>
              <a:spcBef>
                <a:spcPts val="1000"/>
              </a:spcBef>
              <a:spcAft>
                <a:spcPts val="0"/>
              </a:spcAft>
              <a:buClr>
                <a:schemeClr val="lt1"/>
              </a:buClr>
              <a:buSzPct val="125000"/>
              <a:buChar char="•"/>
            </a:pPr>
            <a:r>
              <a:rPr lang="en-AU">
                <a:latin typeface="Comic Sans MS"/>
                <a:ea typeface="Comic Sans MS"/>
                <a:cs typeface="Comic Sans MS"/>
                <a:sym typeface="Comic Sans MS"/>
              </a:rPr>
              <a:t>Out of these, the feature </a:t>
            </a:r>
            <a:r>
              <a:rPr b="1" lang="en-AU">
                <a:latin typeface="Comic Sans MS"/>
                <a:ea typeface="Comic Sans MS"/>
                <a:cs typeface="Comic Sans MS"/>
                <a:sym typeface="Comic Sans MS"/>
              </a:rPr>
              <a:t>‘Species’ represent the class variable </a:t>
            </a:r>
            <a:r>
              <a:rPr lang="en-AU">
                <a:latin typeface="Comic Sans MS"/>
                <a:ea typeface="Comic Sans MS"/>
                <a:cs typeface="Comic Sans MS"/>
                <a:sym typeface="Comic Sans MS"/>
              </a:rPr>
              <a:t>and the remaining features are the </a:t>
            </a:r>
            <a:r>
              <a:rPr b="1" lang="en-AU">
                <a:latin typeface="Comic Sans MS"/>
                <a:ea typeface="Comic Sans MS"/>
                <a:cs typeface="Comic Sans MS"/>
                <a:sym typeface="Comic Sans MS"/>
              </a:rPr>
              <a:t>predictor variables</a:t>
            </a:r>
            <a:r>
              <a:rPr lang="en-AU">
                <a:latin typeface="Comic Sans MS"/>
                <a:ea typeface="Comic Sans MS"/>
                <a:cs typeface="Comic Sans MS"/>
                <a:sym typeface="Comic Sans MS"/>
              </a:rPr>
              <a:t>. It is a five-dimensional data set.</a:t>
            </a:r>
            <a:endParaRPr/>
          </a:p>
          <a:p>
            <a:pPr indent="-66675" lvl="0" marL="22860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0" lvl="0" marL="0" rtl="0" algn="l">
              <a:lnSpc>
                <a:spcPct val="120000"/>
              </a:lnSpc>
              <a:spcBef>
                <a:spcPts val="1000"/>
              </a:spcBef>
              <a:spcAft>
                <a:spcPts val="0"/>
              </a:spcAft>
              <a:buClr>
                <a:schemeClr val="lt1"/>
              </a:buClr>
              <a:buSzPct val="125000"/>
              <a:buNone/>
            </a:pPr>
            <a:r>
              <a:t/>
            </a:r>
            <a:endParaRPr>
              <a:latin typeface="Comic Sans MS"/>
              <a:ea typeface="Comic Sans MS"/>
              <a:cs typeface="Comic Sans MS"/>
              <a:sym typeface="Comic Sans MS"/>
            </a:endParaRPr>
          </a:p>
          <a:p>
            <a:pPr indent="-66675" lvl="0" marL="228600" rtl="0" algn="l">
              <a:lnSpc>
                <a:spcPct val="120000"/>
              </a:lnSpc>
              <a:spcBef>
                <a:spcPts val="1000"/>
              </a:spcBef>
              <a:spcAft>
                <a:spcPts val="0"/>
              </a:spcAft>
              <a:buClr>
                <a:schemeClr val="lt1"/>
              </a:buClr>
              <a:buSzPct val="125000"/>
              <a:buNone/>
            </a:pPr>
            <a:r>
              <a:t/>
            </a:r>
            <a:endParaRPr b="1">
              <a:latin typeface="Comic Sans MS"/>
              <a:ea typeface="Comic Sans MS"/>
              <a:cs typeface="Comic Sans MS"/>
              <a:sym typeface="Comic Sans MS"/>
            </a:endParaRPr>
          </a:p>
        </p:txBody>
      </p:sp>
      <p:sp>
        <p:nvSpPr>
          <p:cNvPr id="7030" name="Google Shape;7030;p66"/>
          <p:cNvSpPr txBox="1"/>
          <p:nvPr>
            <p:ph idx="11" type="ftr"/>
          </p:nvPr>
        </p:nvSpPr>
        <p:spPr>
          <a:xfrm>
            <a:off x="1141411" y="6309360"/>
            <a:ext cx="6239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034" name="Shape 7034"/>
        <p:cNvGrpSpPr/>
        <p:nvPr/>
      </p:nvGrpSpPr>
      <p:grpSpPr>
        <a:xfrm>
          <a:off x="0" y="0"/>
          <a:ext cx="0" cy="0"/>
          <a:chOff x="0" y="0"/>
          <a:chExt cx="0" cy="0"/>
        </a:xfrm>
      </p:grpSpPr>
      <p:sp>
        <p:nvSpPr>
          <p:cNvPr id="7035" name="Google Shape;7035;p67"/>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036" name="Google Shape;7036;p67"/>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037" name="Google Shape;7037;p67"/>
          <p:cNvGrpSpPr/>
          <p:nvPr/>
        </p:nvGrpSpPr>
        <p:grpSpPr>
          <a:xfrm>
            <a:off x="0" y="0"/>
            <a:ext cx="1220788" cy="6858001"/>
            <a:chOff x="-14288" y="0"/>
            <a:chExt cx="1220788" cy="6858001"/>
          </a:xfrm>
        </p:grpSpPr>
        <p:sp>
          <p:nvSpPr>
            <p:cNvPr id="7038" name="Google Shape;7038;p67"/>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042" name="Google Shape;7042;p6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044" name="Google Shape;7044;p6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045" name="Google Shape;7045;p6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048" name="Google Shape;7048;p6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9" name="Google Shape;7049;p67"/>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050" name="Google Shape;7050;p6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051" name="Google Shape;7051;p6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052" name="Google Shape;7052;p6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053" name="Google Shape;7053;p6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7"/>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056" name="Google Shape;7056;p6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058" name="Google Shape;7058;p6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060" name="Google Shape;7060;p6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061" name="Google Shape;7061;p6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064" name="Google Shape;7064;p6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5" name="Google Shape;7065;p67"/>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omic Sans MS"/>
              <a:buNone/>
            </a:pPr>
            <a:r>
              <a:rPr lang="en-AU">
                <a:latin typeface="Comic Sans MS"/>
                <a:ea typeface="Comic Sans MS"/>
                <a:cs typeface="Comic Sans MS"/>
                <a:sym typeface="Comic Sans MS"/>
              </a:rPr>
              <a:t>WHAT IS FEATURE ENGINEERING?</a:t>
            </a:r>
            <a:endParaRPr/>
          </a:p>
        </p:txBody>
      </p:sp>
      <p:sp>
        <p:nvSpPr>
          <p:cNvPr id="7066" name="Google Shape;7066;p67"/>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highlight>
                  <a:srgbClr val="FFFF00"/>
                </a:highlight>
                <a:latin typeface="Comic Sans MS"/>
                <a:ea typeface="Comic Sans MS"/>
                <a:cs typeface="Comic Sans MS"/>
                <a:sym typeface="Comic Sans MS"/>
              </a:rPr>
              <a:t>Feature engineering </a:t>
            </a:r>
            <a:r>
              <a:rPr lang="en-AU">
                <a:highlight>
                  <a:srgbClr val="FFFF00"/>
                </a:highlight>
                <a:latin typeface="Comic Sans MS"/>
                <a:ea typeface="Comic Sans MS"/>
                <a:cs typeface="Comic Sans MS"/>
                <a:sym typeface="Comic Sans MS"/>
              </a:rPr>
              <a:t>refers to the process of translating a data set into features such that these features are able to represent the data set more effectively and result in a better learning performance.</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Feature engineering is an important pre-processing step for machine learning. It has two major elements:</a:t>
            </a:r>
            <a:endParaRPr/>
          </a:p>
          <a:p>
            <a:pPr indent="-38100" lvl="0" marL="228600" rtl="0" algn="l">
              <a:lnSpc>
                <a:spcPct val="120000"/>
              </a:lnSpc>
              <a:spcBef>
                <a:spcPts val="1000"/>
              </a:spcBef>
              <a:spcAft>
                <a:spcPts val="0"/>
              </a:spcAft>
              <a:buClr>
                <a:schemeClr val="dk1"/>
              </a:buClr>
              <a:buSzPts val="3000"/>
              <a:buNone/>
            </a:pPr>
            <a:r>
              <a:t/>
            </a:r>
            <a:endParaRPr>
              <a:latin typeface="Comic Sans MS"/>
              <a:ea typeface="Comic Sans MS"/>
              <a:cs typeface="Comic Sans MS"/>
              <a:sym typeface="Comic Sans MS"/>
            </a:endParaRPr>
          </a:p>
          <a:p>
            <a:pPr indent="0" lvl="0" marL="0" rtl="0" algn="ctr">
              <a:lnSpc>
                <a:spcPct val="120000"/>
              </a:lnSpc>
              <a:spcBef>
                <a:spcPts val="1000"/>
              </a:spcBef>
              <a:spcAft>
                <a:spcPts val="0"/>
              </a:spcAft>
              <a:buClr>
                <a:schemeClr val="dk1"/>
              </a:buClr>
              <a:buSzPts val="3000"/>
              <a:buNone/>
            </a:pPr>
            <a:r>
              <a:rPr b="1" lang="en-AU">
                <a:latin typeface="Comic Sans MS"/>
                <a:ea typeface="Comic Sans MS"/>
                <a:cs typeface="Comic Sans MS"/>
                <a:sym typeface="Comic Sans MS"/>
              </a:rPr>
              <a:t>1. Feature transformation</a:t>
            </a:r>
            <a:endParaRPr/>
          </a:p>
          <a:p>
            <a:pPr indent="0" lvl="0" marL="0" rtl="0" algn="ctr">
              <a:lnSpc>
                <a:spcPct val="120000"/>
              </a:lnSpc>
              <a:spcBef>
                <a:spcPts val="1000"/>
              </a:spcBef>
              <a:spcAft>
                <a:spcPts val="0"/>
              </a:spcAft>
              <a:buClr>
                <a:schemeClr val="dk1"/>
              </a:buClr>
              <a:buSzPts val="3000"/>
              <a:buNone/>
            </a:pPr>
            <a:r>
              <a:rPr b="1" lang="en-AU">
                <a:latin typeface="Comic Sans MS"/>
                <a:ea typeface="Comic Sans MS"/>
                <a:cs typeface="Comic Sans MS"/>
                <a:sym typeface="Comic Sans MS"/>
              </a:rPr>
              <a:t>2. Feature selection</a:t>
            </a:r>
            <a:endParaRPr/>
          </a:p>
          <a:p>
            <a:pPr indent="-38100" lvl="0" marL="228600" rtl="0" algn="l">
              <a:lnSpc>
                <a:spcPct val="120000"/>
              </a:lnSpc>
              <a:spcBef>
                <a:spcPts val="1000"/>
              </a:spcBef>
              <a:spcAft>
                <a:spcPts val="0"/>
              </a:spcAft>
              <a:buClr>
                <a:schemeClr val="dk1"/>
              </a:buClr>
              <a:buSzPts val="3000"/>
              <a:buNone/>
            </a:pPr>
            <a:r>
              <a:t/>
            </a:r>
            <a:endParaRPr b="1">
              <a:solidFill>
                <a:srgbClr val="FF0000"/>
              </a:solidFill>
              <a:latin typeface="Comic Sans MS"/>
              <a:ea typeface="Comic Sans MS"/>
              <a:cs typeface="Comic Sans MS"/>
              <a:sym typeface="Comic Sans MS"/>
            </a:endParaRPr>
          </a:p>
        </p:txBody>
      </p:sp>
      <p:sp>
        <p:nvSpPr>
          <p:cNvPr id="7067" name="Google Shape;7067;p67"/>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068" name="Google Shape;7068;p67"/>
          <p:cNvGrpSpPr/>
          <p:nvPr/>
        </p:nvGrpSpPr>
        <p:grpSpPr>
          <a:xfrm>
            <a:off x="11364912" y="0"/>
            <a:ext cx="674688" cy="6848476"/>
            <a:chOff x="11364912" y="0"/>
            <a:chExt cx="674688" cy="6848476"/>
          </a:xfrm>
        </p:grpSpPr>
        <p:sp>
          <p:nvSpPr>
            <p:cNvPr id="7069" name="Google Shape;7069;p67"/>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070" name="Google Shape;7070;p67"/>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7"/>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7"/>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073" name="Google Shape;7073;p67"/>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7"/>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075" name="Google Shape;7075;p67"/>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077" name="Google Shape;7077;p67"/>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082" name="Shape 7082"/>
        <p:cNvGrpSpPr/>
        <p:nvPr/>
      </p:nvGrpSpPr>
      <p:grpSpPr>
        <a:xfrm>
          <a:off x="0" y="0"/>
          <a:ext cx="0" cy="0"/>
          <a:chOff x="0" y="0"/>
          <a:chExt cx="0" cy="0"/>
        </a:xfrm>
      </p:grpSpPr>
      <p:sp>
        <p:nvSpPr>
          <p:cNvPr id="7083" name="Google Shape;7083;p68"/>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084" name="Google Shape;7084;p68"/>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085" name="Google Shape;7085;p68"/>
          <p:cNvGrpSpPr/>
          <p:nvPr/>
        </p:nvGrpSpPr>
        <p:grpSpPr>
          <a:xfrm>
            <a:off x="0" y="0"/>
            <a:ext cx="1220788" cy="6858001"/>
            <a:chOff x="-14288" y="0"/>
            <a:chExt cx="1220788" cy="6858001"/>
          </a:xfrm>
        </p:grpSpPr>
        <p:sp>
          <p:nvSpPr>
            <p:cNvPr id="7086" name="Google Shape;7086;p68"/>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8"/>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8"/>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8"/>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090" name="Google Shape;7090;p68"/>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092" name="Google Shape;7092;p68"/>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093" name="Google Shape;7093;p68"/>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8"/>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8"/>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096" name="Google Shape;7096;p68"/>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7" name="Google Shape;7097;p68"/>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098" name="Google Shape;7098;p68"/>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099" name="Google Shape;7099;p68"/>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100" name="Google Shape;7100;p68"/>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101" name="Google Shape;7101;p68"/>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8"/>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8"/>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104" name="Google Shape;7104;p68"/>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8"/>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106" name="Google Shape;7106;p68"/>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8"/>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108" name="Google Shape;7108;p68"/>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109" name="Google Shape;7109;p68"/>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8"/>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8"/>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112" name="Google Shape;7112;p68"/>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3" name="Google Shape;7113;p68"/>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omic Sans MS"/>
              <a:buNone/>
            </a:pPr>
            <a:r>
              <a:rPr b="1" lang="en-AU">
                <a:latin typeface="Comic Sans MS"/>
                <a:ea typeface="Comic Sans MS"/>
                <a:cs typeface="Comic Sans MS"/>
                <a:sym typeface="Comic Sans MS"/>
              </a:rPr>
              <a:t>FEATURE TRANSFORMATION</a:t>
            </a:r>
            <a:endParaRPr>
              <a:latin typeface="Comic Sans MS"/>
              <a:ea typeface="Comic Sans MS"/>
              <a:cs typeface="Comic Sans MS"/>
              <a:sym typeface="Comic Sans MS"/>
            </a:endParaRPr>
          </a:p>
        </p:txBody>
      </p:sp>
      <p:sp>
        <p:nvSpPr>
          <p:cNvPr id="7114" name="Google Shape;7114;p68"/>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latin typeface="Comic Sans MS"/>
                <a:ea typeface="Comic Sans MS"/>
                <a:cs typeface="Comic Sans MS"/>
                <a:sym typeface="Comic Sans MS"/>
              </a:rPr>
              <a:t>Feature transformation </a:t>
            </a:r>
            <a:r>
              <a:rPr lang="en-AU">
                <a:latin typeface="Comic Sans MS"/>
                <a:ea typeface="Comic Sans MS"/>
                <a:cs typeface="Comic Sans MS"/>
                <a:sym typeface="Comic Sans MS"/>
              </a:rPr>
              <a:t>transforms the data – structured or unstructured, into a new set of features which can represent the underlying problem which machine learning is trying to solve. </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There are two variants of feature transformation:</a:t>
            </a:r>
            <a:endParaRPr/>
          </a:p>
          <a:p>
            <a:pPr indent="-228600" lvl="0" marL="228600" rtl="0" algn="ctr">
              <a:lnSpc>
                <a:spcPct val="120000"/>
              </a:lnSpc>
              <a:spcBef>
                <a:spcPts val="1000"/>
              </a:spcBef>
              <a:spcAft>
                <a:spcPts val="0"/>
              </a:spcAft>
              <a:buClr>
                <a:schemeClr val="dk1"/>
              </a:buClr>
              <a:buSzPts val="3000"/>
              <a:buChar char="•"/>
            </a:pPr>
            <a:r>
              <a:rPr b="1" lang="en-AU">
                <a:latin typeface="Comic Sans MS"/>
                <a:ea typeface="Comic Sans MS"/>
                <a:cs typeface="Comic Sans MS"/>
                <a:sym typeface="Comic Sans MS"/>
              </a:rPr>
              <a:t>Feature construction</a:t>
            </a:r>
            <a:endParaRPr/>
          </a:p>
          <a:p>
            <a:pPr indent="-228600" lvl="0" marL="228600" rtl="0" algn="ctr">
              <a:lnSpc>
                <a:spcPct val="120000"/>
              </a:lnSpc>
              <a:spcBef>
                <a:spcPts val="1000"/>
              </a:spcBef>
              <a:spcAft>
                <a:spcPts val="0"/>
              </a:spcAft>
              <a:buClr>
                <a:schemeClr val="dk1"/>
              </a:buClr>
              <a:buSzPts val="3000"/>
              <a:buChar char="•"/>
            </a:pPr>
            <a:r>
              <a:rPr b="1" lang="en-AU">
                <a:latin typeface="Comic Sans MS"/>
                <a:ea typeface="Comic Sans MS"/>
                <a:cs typeface="Comic Sans MS"/>
                <a:sym typeface="Comic Sans MS"/>
              </a:rPr>
              <a:t>Feature extraction</a:t>
            </a:r>
            <a:endParaRPr/>
          </a:p>
          <a:p>
            <a:pPr indent="-38100" lvl="0" marL="228600" rtl="0" algn="ctr">
              <a:lnSpc>
                <a:spcPct val="120000"/>
              </a:lnSpc>
              <a:spcBef>
                <a:spcPts val="1000"/>
              </a:spcBef>
              <a:spcAft>
                <a:spcPts val="0"/>
              </a:spcAft>
              <a:buClr>
                <a:schemeClr val="dk1"/>
              </a:buClr>
              <a:buSzPts val="3000"/>
              <a:buNone/>
            </a:pPr>
            <a:r>
              <a:t/>
            </a:r>
            <a:endParaRPr b="1">
              <a:latin typeface="Comic Sans MS"/>
              <a:ea typeface="Comic Sans MS"/>
              <a:cs typeface="Comic Sans MS"/>
              <a:sym typeface="Comic Sans MS"/>
            </a:endParaRPr>
          </a:p>
          <a:p>
            <a:pPr indent="0" lvl="0" marL="0" rtl="0" algn="l">
              <a:lnSpc>
                <a:spcPct val="120000"/>
              </a:lnSpc>
              <a:spcBef>
                <a:spcPts val="1000"/>
              </a:spcBef>
              <a:spcAft>
                <a:spcPts val="0"/>
              </a:spcAft>
              <a:buClr>
                <a:srgbClr val="FF0000"/>
              </a:buClr>
              <a:buSzPts val="3000"/>
              <a:buNone/>
            </a:pPr>
            <a:r>
              <a:rPr b="1" lang="en-AU">
                <a:solidFill>
                  <a:srgbClr val="FF0000"/>
                </a:solidFill>
                <a:latin typeface="Comic Sans MS"/>
                <a:ea typeface="Comic Sans MS"/>
                <a:cs typeface="Comic Sans MS"/>
                <a:sym typeface="Comic Sans MS"/>
              </a:rPr>
              <a:t>Both are sometimes known as feature discovery.</a:t>
            </a:r>
            <a:endParaRPr/>
          </a:p>
        </p:txBody>
      </p:sp>
      <p:sp>
        <p:nvSpPr>
          <p:cNvPr id="7115" name="Google Shape;7115;p68"/>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116" name="Google Shape;7116;p68"/>
          <p:cNvGrpSpPr/>
          <p:nvPr/>
        </p:nvGrpSpPr>
        <p:grpSpPr>
          <a:xfrm>
            <a:off x="11364912" y="0"/>
            <a:ext cx="674688" cy="6848476"/>
            <a:chOff x="11364912" y="0"/>
            <a:chExt cx="674688" cy="6848476"/>
          </a:xfrm>
        </p:grpSpPr>
        <p:sp>
          <p:nvSpPr>
            <p:cNvPr id="7117" name="Google Shape;7117;p68"/>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118" name="Google Shape;7118;p68"/>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8"/>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8"/>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121" name="Google Shape;7121;p68"/>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8"/>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123" name="Google Shape;7123;p68"/>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8"/>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125" name="Google Shape;7125;p68"/>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8"/>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130" name="Shape 7130"/>
        <p:cNvGrpSpPr/>
        <p:nvPr/>
      </p:nvGrpSpPr>
      <p:grpSpPr>
        <a:xfrm>
          <a:off x="0" y="0"/>
          <a:ext cx="0" cy="0"/>
          <a:chOff x="0" y="0"/>
          <a:chExt cx="0" cy="0"/>
        </a:xfrm>
      </p:grpSpPr>
      <p:sp>
        <p:nvSpPr>
          <p:cNvPr id="7131" name="Google Shape;7131;p69"/>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132" name="Google Shape;7132;p69"/>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133" name="Google Shape;7133;p69"/>
          <p:cNvGrpSpPr/>
          <p:nvPr/>
        </p:nvGrpSpPr>
        <p:grpSpPr>
          <a:xfrm>
            <a:off x="0" y="0"/>
            <a:ext cx="1220788" cy="6858001"/>
            <a:chOff x="-14288" y="0"/>
            <a:chExt cx="1220788" cy="6858001"/>
          </a:xfrm>
        </p:grpSpPr>
        <p:sp>
          <p:nvSpPr>
            <p:cNvPr id="7134" name="Google Shape;7134;p69"/>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9"/>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9"/>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138" name="Google Shape;7138;p69"/>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9"/>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140" name="Google Shape;7140;p69"/>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141" name="Google Shape;7141;p69"/>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9"/>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9"/>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144" name="Google Shape;7144;p69"/>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5" name="Google Shape;7145;p69"/>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146" name="Google Shape;7146;p69"/>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147" name="Google Shape;7147;p69"/>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148" name="Google Shape;7148;p69"/>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149" name="Google Shape;7149;p69"/>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9"/>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9"/>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152" name="Google Shape;7152;p69"/>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9"/>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154" name="Google Shape;7154;p69"/>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156" name="Google Shape;7156;p69"/>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157" name="Google Shape;7157;p69"/>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9"/>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9"/>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160" name="Google Shape;7160;p69"/>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1" name="Google Shape;7161;p69"/>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omic Sans MS"/>
              <a:buNone/>
            </a:pPr>
            <a:r>
              <a:rPr b="1" lang="en-AU">
                <a:latin typeface="Comic Sans MS"/>
                <a:ea typeface="Comic Sans MS"/>
                <a:cs typeface="Comic Sans MS"/>
                <a:sym typeface="Comic Sans MS"/>
              </a:rPr>
              <a:t>FEATURE CONSTRUCTION &amp; EXTRACTION</a:t>
            </a:r>
            <a:endParaRPr>
              <a:latin typeface="Comic Sans MS"/>
              <a:ea typeface="Comic Sans MS"/>
              <a:cs typeface="Comic Sans MS"/>
              <a:sym typeface="Comic Sans MS"/>
            </a:endParaRPr>
          </a:p>
        </p:txBody>
      </p:sp>
      <p:sp>
        <p:nvSpPr>
          <p:cNvPr id="7162" name="Google Shape;7162;p69"/>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highlight>
                  <a:srgbClr val="FFFF00"/>
                </a:highlight>
                <a:latin typeface="Comic Sans MS"/>
                <a:ea typeface="Comic Sans MS"/>
                <a:cs typeface="Comic Sans MS"/>
                <a:sym typeface="Comic Sans MS"/>
              </a:rPr>
              <a:t>Feature construction </a:t>
            </a:r>
            <a:r>
              <a:rPr lang="en-AU">
                <a:highlight>
                  <a:srgbClr val="FFFF00"/>
                </a:highlight>
                <a:latin typeface="Comic Sans MS"/>
                <a:ea typeface="Comic Sans MS"/>
                <a:cs typeface="Comic Sans MS"/>
                <a:sym typeface="Comic Sans MS"/>
              </a:rPr>
              <a:t>process discovers </a:t>
            </a:r>
            <a:r>
              <a:rPr b="1" lang="en-AU">
                <a:highlight>
                  <a:srgbClr val="FFFF00"/>
                </a:highlight>
                <a:latin typeface="Comic Sans MS"/>
                <a:ea typeface="Comic Sans MS"/>
                <a:cs typeface="Comic Sans MS"/>
                <a:sym typeface="Comic Sans MS"/>
              </a:rPr>
              <a:t>missing information </a:t>
            </a:r>
            <a:r>
              <a:rPr lang="en-AU">
                <a:highlight>
                  <a:srgbClr val="FFFF00"/>
                </a:highlight>
                <a:latin typeface="Comic Sans MS"/>
                <a:ea typeface="Comic Sans MS"/>
                <a:cs typeface="Comic Sans MS"/>
                <a:sym typeface="Comic Sans MS"/>
              </a:rPr>
              <a:t>about the </a:t>
            </a:r>
            <a:r>
              <a:rPr b="1" lang="en-AU">
                <a:highlight>
                  <a:srgbClr val="FFFF00"/>
                </a:highlight>
                <a:latin typeface="Comic Sans MS"/>
                <a:ea typeface="Comic Sans MS"/>
                <a:cs typeface="Comic Sans MS"/>
                <a:sym typeface="Comic Sans MS"/>
              </a:rPr>
              <a:t>relationships between features</a:t>
            </a:r>
            <a:r>
              <a:rPr lang="en-AU">
                <a:highlight>
                  <a:srgbClr val="FFFF00"/>
                </a:highlight>
                <a:latin typeface="Comic Sans MS"/>
                <a:ea typeface="Comic Sans MS"/>
                <a:cs typeface="Comic Sans MS"/>
                <a:sym typeface="Comic Sans MS"/>
              </a:rPr>
              <a:t> and the </a:t>
            </a:r>
            <a:r>
              <a:rPr b="1" lang="en-AU">
                <a:highlight>
                  <a:srgbClr val="FFFF00"/>
                </a:highlight>
                <a:latin typeface="Comic Sans MS"/>
                <a:ea typeface="Comic Sans MS"/>
                <a:cs typeface="Comic Sans MS"/>
                <a:sym typeface="Comic Sans MS"/>
              </a:rPr>
              <a:t>feature space </a:t>
            </a:r>
            <a:r>
              <a:rPr lang="en-AU">
                <a:highlight>
                  <a:srgbClr val="FFFF00"/>
                </a:highlight>
                <a:latin typeface="Comic Sans MS"/>
                <a:ea typeface="Comic Sans MS"/>
                <a:cs typeface="Comic Sans MS"/>
                <a:sym typeface="Comic Sans MS"/>
              </a:rPr>
              <a:t>by </a:t>
            </a:r>
            <a:r>
              <a:rPr b="1" lang="en-AU">
                <a:highlight>
                  <a:srgbClr val="FFFF00"/>
                </a:highlight>
                <a:latin typeface="Comic Sans MS"/>
                <a:ea typeface="Comic Sans MS"/>
                <a:cs typeface="Comic Sans MS"/>
                <a:sym typeface="Comic Sans MS"/>
              </a:rPr>
              <a:t>creating additional features</a:t>
            </a:r>
            <a:r>
              <a:rPr lang="en-AU">
                <a:highlight>
                  <a:srgbClr val="FFFF00"/>
                </a:highlight>
                <a:latin typeface="Comic Sans MS"/>
                <a:ea typeface="Comic Sans MS"/>
                <a:cs typeface="Comic Sans MS"/>
                <a:sym typeface="Comic Sans MS"/>
              </a:rPr>
              <a:t>. </a:t>
            </a:r>
            <a:r>
              <a:rPr lang="en-AU">
                <a:latin typeface="Comic Sans MS"/>
                <a:ea typeface="Comic Sans MS"/>
                <a:cs typeface="Comic Sans MS"/>
                <a:sym typeface="Comic Sans MS"/>
              </a:rPr>
              <a:t>Hence, if there are </a:t>
            </a:r>
            <a:r>
              <a:rPr b="1" lang="en-AU">
                <a:latin typeface="Comic Sans MS"/>
                <a:ea typeface="Comic Sans MS"/>
                <a:cs typeface="Comic Sans MS"/>
                <a:sym typeface="Comic Sans MS"/>
              </a:rPr>
              <a:t>‘</a:t>
            </a:r>
            <a:r>
              <a:rPr b="1" i="1" lang="en-AU">
                <a:latin typeface="Comic Sans MS"/>
                <a:ea typeface="Comic Sans MS"/>
                <a:cs typeface="Comic Sans MS"/>
                <a:sym typeface="Comic Sans MS"/>
              </a:rPr>
              <a:t>n</a:t>
            </a:r>
            <a:r>
              <a:rPr b="1" lang="en-AU">
                <a:latin typeface="Comic Sans MS"/>
                <a:ea typeface="Comic Sans MS"/>
                <a:cs typeface="Comic Sans MS"/>
                <a:sym typeface="Comic Sans MS"/>
              </a:rPr>
              <a:t>’ features</a:t>
            </a:r>
            <a:r>
              <a:rPr lang="en-AU">
                <a:latin typeface="Comic Sans MS"/>
                <a:ea typeface="Comic Sans MS"/>
                <a:cs typeface="Comic Sans MS"/>
                <a:sym typeface="Comic Sans MS"/>
              </a:rPr>
              <a:t> or dimensions in a data set, after feature construction </a:t>
            </a:r>
            <a:r>
              <a:rPr b="1" lang="en-AU">
                <a:latin typeface="Comic Sans MS"/>
                <a:ea typeface="Comic Sans MS"/>
                <a:cs typeface="Comic Sans MS"/>
                <a:sym typeface="Comic Sans MS"/>
              </a:rPr>
              <a:t>‘</a:t>
            </a:r>
            <a:r>
              <a:rPr b="1" i="1" lang="en-AU">
                <a:latin typeface="Comic Sans MS"/>
                <a:ea typeface="Comic Sans MS"/>
                <a:cs typeface="Comic Sans MS"/>
                <a:sym typeface="Comic Sans MS"/>
              </a:rPr>
              <a:t>m</a:t>
            </a:r>
            <a:r>
              <a:rPr b="1" lang="en-AU">
                <a:latin typeface="Comic Sans MS"/>
                <a:ea typeface="Comic Sans MS"/>
                <a:cs typeface="Comic Sans MS"/>
                <a:sym typeface="Comic Sans MS"/>
              </a:rPr>
              <a:t>’ more features or dimensions</a:t>
            </a:r>
            <a:r>
              <a:rPr lang="en-AU">
                <a:latin typeface="Comic Sans MS"/>
                <a:ea typeface="Comic Sans MS"/>
                <a:cs typeface="Comic Sans MS"/>
                <a:sym typeface="Comic Sans MS"/>
              </a:rPr>
              <a:t> may get added. So at the end, the data set will </a:t>
            </a:r>
            <a:r>
              <a:rPr b="1" lang="en-AU">
                <a:latin typeface="Comic Sans MS"/>
                <a:ea typeface="Comic Sans MS"/>
                <a:cs typeface="Comic Sans MS"/>
                <a:sym typeface="Comic Sans MS"/>
              </a:rPr>
              <a:t>become ‘</a:t>
            </a:r>
            <a:r>
              <a:rPr b="1" i="1" lang="en-AU">
                <a:latin typeface="Comic Sans MS"/>
                <a:ea typeface="Comic Sans MS"/>
                <a:cs typeface="Comic Sans MS"/>
                <a:sym typeface="Comic Sans MS"/>
              </a:rPr>
              <a:t>n</a:t>
            </a:r>
            <a:r>
              <a:rPr b="1" lang="en-AU">
                <a:latin typeface="Comic Sans MS"/>
                <a:ea typeface="Comic Sans MS"/>
                <a:cs typeface="Comic Sans MS"/>
                <a:sym typeface="Comic Sans MS"/>
              </a:rPr>
              <a:t> + </a:t>
            </a:r>
            <a:r>
              <a:rPr b="1" i="1" lang="en-AU">
                <a:latin typeface="Comic Sans MS"/>
                <a:ea typeface="Comic Sans MS"/>
                <a:cs typeface="Comic Sans MS"/>
                <a:sym typeface="Comic Sans MS"/>
              </a:rPr>
              <a:t>m</a:t>
            </a:r>
            <a:r>
              <a:rPr b="1" lang="en-AU">
                <a:latin typeface="Comic Sans MS"/>
                <a:ea typeface="Comic Sans MS"/>
                <a:cs typeface="Comic Sans MS"/>
                <a:sym typeface="Comic Sans MS"/>
              </a:rPr>
              <a:t>’ dimensional.</a:t>
            </a:r>
            <a:endParaRPr/>
          </a:p>
          <a:p>
            <a:pPr indent="-228600" lvl="0" marL="228600" rtl="0" algn="l">
              <a:lnSpc>
                <a:spcPct val="120000"/>
              </a:lnSpc>
              <a:spcBef>
                <a:spcPts val="1000"/>
              </a:spcBef>
              <a:spcAft>
                <a:spcPts val="0"/>
              </a:spcAft>
              <a:buClr>
                <a:schemeClr val="dk1"/>
              </a:buClr>
              <a:buSzPts val="3000"/>
              <a:buChar char="•"/>
            </a:pPr>
            <a:r>
              <a:rPr b="1" lang="en-AU">
                <a:highlight>
                  <a:srgbClr val="FFFF00"/>
                </a:highlight>
                <a:latin typeface="Comic Sans MS"/>
                <a:ea typeface="Comic Sans MS"/>
                <a:cs typeface="Comic Sans MS"/>
                <a:sym typeface="Comic Sans MS"/>
              </a:rPr>
              <a:t>Feature extraction </a:t>
            </a:r>
            <a:r>
              <a:rPr lang="en-AU">
                <a:highlight>
                  <a:srgbClr val="FFFF00"/>
                </a:highlight>
                <a:latin typeface="Comic Sans MS"/>
                <a:ea typeface="Comic Sans MS"/>
                <a:cs typeface="Comic Sans MS"/>
                <a:sym typeface="Comic Sans MS"/>
              </a:rPr>
              <a:t>is the process of </a:t>
            </a:r>
            <a:r>
              <a:rPr b="1" lang="en-AU">
                <a:highlight>
                  <a:srgbClr val="FFFF00"/>
                </a:highlight>
                <a:latin typeface="Comic Sans MS"/>
                <a:ea typeface="Comic Sans MS"/>
                <a:cs typeface="Comic Sans MS"/>
                <a:sym typeface="Comic Sans MS"/>
              </a:rPr>
              <a:t>extracting or creating </a:t>
            </a:r>
            <a:r>
              <a:rPr lang="en-AU">
                <a:highlight>
                  <a:srgbClr val="FFFF00"/>
                </a:highlight>
                <a:latin typeface="Comic Sans MS"/>
                <a:ea typeface="Comic Sans MS"/>
                <a:cs typeface="Comic Sans MS"/>
                <a:sym typeface="Comic Sans MS"/>
              </a:rPr>
              <a:t>a new set of features from the original set of features using some </a:t>
            </a:r>
            <a:r>
              <a:rPr b="1" lang="en-AU">
                <a:highlight>
                  <a:srgbClr val="FFFF00"/>
                </a:highlight>
                <a:latin typeface="Comic Sans MS"/>
                <a:ea typeface="Comic Sans MS"/>
                <a:cs typeface="Comic Sans MS"/>
                <a:sym typeface="Comic Sans MS"/>
              </a:rPr>
              <a:t>functional mapping</a:t>
            </a:r>
            <a:r>
              <a:rPr lang="en-AU">
                <a:highlight>
                  <a:srgbClr val="FFFF00"/>
                </a:highlight>
                <a:latin typeface="Comic Sans MS"/>
                <a:ea typeface="Comic Sans MS"/>
                <a:cs typeface="Comic Sans MS"/>
                <a:sym typeface="Comic Sans MS"/>
              </a:rPr>
              <a:t>.</a:t>
            </a:r>
            <a:endParaRPr/>
          </a:p>
          <a:p>
            <a:pPr indent="0" lvl="0" marL="0" rtl="0" algn="l">
              <a:lnSpc>
                <a:spcPct val="120000"/>
              </a:lnSpc>
              <a:spcBef>
                <a:spcPts val="1000"/>
              </a:spcBef>
              <a:spcAft>
                <a:spcPts val="0"/>
              </a:spcAft>
              <a:buClr>
                <a:schemeClr val="dk1"/>
              </a:buClr>
              <a:buSzPts val="3000"/>
              <a:buNone/>
            </a:pPr>
            <a:r>
              <a:t/>
            </a:r>
            <a:endParaRPr b="1">
              <a:solidFill>
                <a:srgbClr val="FF0000"/>
              </a:solidFill>
              <a:latin typeface="Comic Sans MS"/>
              <a:ea typeface="Comic Sans MS"/>
              <a:cs typeface="Comic Sans MS"/>
              <a:sym typeface="Comic Sans MS"/>
            </a:endParaRPr>
          </a:p>
        </p:txBody>
      </p:sp>
      <p:sp>
        <p:nvSpPr>
          <p:cNvPr id="7163" name="Google Shape;7163;p69"/>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164" name="Google Shape;7164;p69"/>
          <p:cNvGrpSpPr/>
          <p:nvPr/>
        </p:nvGrpSpPr>
        <p:grpSpPr>
          <a:xfrm>
            <a:off x="11364912" y="0"/>
            <a:ext cx="674688" cy="6848476"/>
            <a:chOff x="11364912" y="0"/>
            <a:chExt cx="674688" cy="6848476"/>
          </a:xfrm>
        </p:grpSpPr>
        <p:sp>
          <p:nvSpPr>
            <p:cNvPr id="7165" name="Google Shape;7165;p69"/>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166" name="Google Shape;7166;p69"/>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9"/>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9"/>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169" name="Google Shape;7169;p69"/>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9"/>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171" name="Google Shape;7171;p69"/>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9"/>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173" name="Google Shape;7173;p69"/>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9"/>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178" name="Shape 7178"/>
        <p:cNvGrpSpPr/>
        <p:nvPr/>
      </p:nvGrpSpPr>
      <p:grpSpPr>
        <a:xfrm>
          <a:off x="0" y="0"/>
          <a:ext cx="0" cy="0"/>
          <a:chOff x="0" y="0"/>
          <a:chExt cx="0" cy="0"/>
        </a:xfrm>
      </p:grpSpPr>
      <p:sp>
        <p:nvSpPr>
          <p:cNvPr id="7179" name="Google Shape;7179;p70"/>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180" name="Google Shape;7180;p70"/>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181" name="Google Shape;7181;p70"/>
          <p:cNvGrpSpPr/>
          <p:nvPr/>
        </p:nvGrpSpPr>
        <p:grpSpPr>
          <a:xfrm>
            <a:off x="0" y="0"/>
            <a:ext cx="1220788" cy="6858001"/>
            <a:chOff x="-14288" y="0"/>
            <a:chExt cx="1220788" cy="6858001"/>
          </a:xfrm>
        </p:grpSpPr>
        <p:sp>
          <p:nvSpPr>
            <p:cNvPr id="7182" name="Google Shape;7182;p70"/>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186" name="Google Shape;7186;p7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188" name="Google Shape;7188;p7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189" name="Google Shape;7189;p7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192" name="Google Shape;7192;p7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93" name="Google Shape;7193;p70"/>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194" name="Google Shape;7194;p7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195" name="Google Shape;7195;p7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196" name="Google Shape;7196;p7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197" name="Google Shape;7197;p7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0"/>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200" name="Google Shape;7200;p7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202" name="Google Shape;7202;p7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204" name="Google Shape;7204;p7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205" name="Google Shape;7205;p7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208" name="Google Shape;7208;p7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9" name="Google Shape;7209;p70"/>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omic Sans MS"/>
              <a:buNone/>
            </a:pPr>
            <a:r>
              <a:rPr b="1" lang="en-AU">
                <a:latin typeface="Comic Sans MS"/>
                <a:ea typeface="Comic Sans MS"/>
                <a:cs typeface="Comic Sans MS"/>
                <a:sym typeface="Comic Sans MS"/>
              </a:rPr>
              <a:t>FEATURE TRANSFORMATION</a:t>
            </a:r>
            <a:endParaRPr>
              <a:latin typeface="Comic Sans MS"/>
              <a:ea typeface="Comic Sans MS"/>
              <a:cs typeface="Comic Sans MS"/>
              <a:sym typeface="Comic Sans MS"/>
            </a:endParaRPr>
          </a:p>
        </p:txBody>
      </p:sp>
      <p:sp>
        <p:nvSpPr>
          <p:cNvPr id="7210" name="Google Shape;7210;p70"/>
          <p:cNvSpPr txBox="1"/>
          <p:nvPr>
            <p:ph idx="1" type="body"/>
          </p:nvPr>
        </p:nvSpPr>
        <p:spPr>
          <a:xfrm>
            <a:off x="1139825" y="777082"/>
            <a:ext cx="10048800" cy="56685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dk1"/>
              </a:buClr>
              <a:buSzPct val="125000"/>
              <a:buChar char="•"/>
            </a:pPr>
            <a:r>
              <a:rPr lang="en-AU">
                <a:latin typeface="Comic Sans MS"/>
                <a:ea typeface="Comic Sans MS"/>
                <a:cs typeface="Comic Sans MS"/>
                <a:sym typeface="Comic Sans MS"/>
              </a:rPr>
              <a:t>In case a model has to be trained to classify a document as spam or non-spam, we can represent a document as a bag of words.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Then the feature space will contain all unique words occurring across all documents.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This will easily be a feature space of a few hundred thousand features. </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If we start including bigrams or trigrams along with words, the count of features will run in millions.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To deal with this problem, feature transformation comes into play.</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Feature transformation is used as an effective tool for dimensionality reduction and hence for boosting learning model performance.</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There are two distinct goals of feature transformation:</a:t>
            </a:r>
            <a:endParaRPr/>
          </a:p>
          <a:p>
            <a:pPr indent="-228600" lvl="0" marL="228600" rtl="0" algn="ctr">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Achieving best reconstruction of the original features in the data set</a:t>
            </a:r>
            <a:endParaRPr/>
          </a:p>
          <a:p>
            <a:pPr indent="-228600" lvl="0" marL="228600" rtl="0" algn="ctr">
              <a:lnSpc>
                <a:spcPct val="120000"/>
              </a:lnSpc>
              <a:spcBef>
                <a:spcPts val="1000"/>
              </a:spcBef>
              <a:spcAft>
                <a:spcPts val="0"/>
              </a:spcAft>
              <a:buClr>
                <a:schemeClr val="dk1"/>
              </a:buClr>
              <a:buSzPct val="125000"/>
              <a:buChar char="•"/>
            </a:pPr>
            <a:r>
              <a:rPr b="1" lang="en-AU">
                <a:latin typeface="Comic Sans MS"/>
                <a:ea typeface="Comic Sans MS"/>
                <a:cs typeface="Comic Sans MS"/>
                <a:sym typeface="Comic Sans MS"/>
              </a:rPr>
              <a:t>Achieving highest efficiency in the learning task </a:t>
            </a:r>
            <a:endParaRPr/>
          </a:p>
        </p:txBody>
      </p:sp>
      <p:sp>
        <p:nvSpPr>
          <p:cNvPr id="7211" name="Google Shape;7211;p70"/>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212" name="Google Shape;7212;p70"/>
          <p:cNvGrpSpPr/>
          <p:nvPr/>
        </p:nvGrpSpPr>
        <p:grpSpPr>
          <a:xfrm>
            <a:off x="11364912" y="0"/>
            <a:ext cx="674688" cy="6848476"/>
            <a:chOff x="11364912" y="0"/>
            <a:chExt cx="674688" cy="6848476"/>
          </a:xfrm>
        </p:grpSpPr>
        <p:sp>
          <p:nvSpPr>
            <p:cNvPr id="7213" name="Google Shape;7213;p7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214" name="Google Shape;7214;p7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217" name="Google Shape;7217;p7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219" name="Google Shape;7219;p7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221" name="Google Shape;7221;p7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0"/>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3" name="Shape 5643"/>
        <p:cNvGrpSpPr/>
        <p:nvPr/>
      </p:nvGrpSpPr>
      <p:grpSpPr>
        <a:xfrm>
          <a:off x="0" y="0"/>
          <a:ext cx="0" cy="0"/>
          <a:chOff x="0" y="0"/>
          <a:chExt cx="0" cy="0"/>
        </a:xfrm>
      </p:grpSpPr>
      <p:sp>
        <p:nvSpPr>
          <p:cNvPr id="5644" name="Google Shape;5644;p26"/>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br>
              <a:rPr lang="en-AU"/>
            </a:br>
            <a:endParaRPr/>
          </a:p>
        </p:txBody>
      </p:sp>
      <p:sp>
        <p:nvSpPr>
          <p:cNvPr id="5645" name="Google Shape;5645;p26"/>
          <p:cNvSpPr txBox="1"/>
          <p:nvPr>
            <p:ph idx="1" type="body"/>
          </p:nvPr>
        </p:nvSpPr>
        <p:spPr>
          <a:xfrm>
            <a:off x="1009436" y="1219199"/>
            <a:ext cx="9906000" cy="47667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AU">
                <a:latin typeface="Comic Sans MS"/>
                <a:ea typeface="Comic Sans MS"/>
                <a:cs typeface="Comic Sans MS"/>
                <a:sym typeface="Comic Sans MS"/>
              </a:rPr>
              <a:t>In other words Machine learning is concept mixtures of two components </a:t>
            </a:r>
            <a:r>
              <a:rPr b="1" lang="en-AU" u="sng">
                <a:latin typeface="Comic Sans MS"/>
                <a:ea typeface="Comic Sans MS"/>
                <a:cs typeface="Comic Sans MS"/>
                <a:sym typeface="Comic Sans MS"/>
              </a:rPr>
              <a:t>Computer Science &amp; Statistics </a:t>
            </a:r>
            <a:r>
              <a:rPr lang="en-AU">
                <a:latin typeface="Comic Sans MS"/>
                <a:ea typeface="Comic Sans MS"/>
                <a:cs typeface="Comic Sans MS"/>
                <a:sym typeface="Comic Sans MS"/>
              </a:rPr>
              <a:t>which further results in the creation of statistical models. These models are basically used in doing two things:</a:t>
            </a:r>
            <a:endParaRPr/>
          </a:p>
          <a:p>
            <a:pPr indent="-228600" lvl="0" marL="228600" rtl="0" algn="l">
              <a:lnSpc>
                <a:spcPct val="120000"/>
              </a:lnSpc>
              <a:spcBef>
                <a:spcPts val="1000"/>
              </a:spcBef>
              <a:spcAft>
                <a:spcPts val="0"/>
              </a:spcAft>
              <a:buClr>
                <a:schemeClr val="lt1"/>
              </a:buClr>
              <a:buSzPts val="3000"/>
              <a:buChar char="•"/>
            </a:pPr>
            <a:r>
              <a:rPr b="1" lang="en-AU">
                <a:latin typeface="Comic Sans MS"/>
                <a:ea typeface="Comic Sans MS"/>
                <a:cs typeface="Comic Sans MS"/>
                <a:sym typeface="Comic Sans MS"/>
              </a:rPr>
              <a:t>1. </a:t>
            </a:r>
            <a:r>
              <a:rPr b="1" lang="en-AU">
                <a:solidFill>
                  <a:schemeClr val="dk1"/>
                </a:solidFill>
                <a:latin typeface="Comic Sans MS"/>
                <a:ea typeface="Comic Sans MS"/>
                <a:cs typeface="Comic Sans MS"/>
                <a:sym typeface="Comic Sans MS"/>
              </a:rPr>
              <a:t>Prediction:</a:t>
            </a:r>
            <a:r>
              <a:rPr b="1" lang="en-AU" u="sng">
                <a:latin typeface="Comic Sans MS"/>
                <a:ea typeface="Comic Sans MS"/>
                <a:cs typeface="Comic Sans MS"/>
                <a:sym typeface="Comic Sans MS"/>
              </a:rPr>
              <a:t> make predictions about the future based on data which is from the past.</a:t>
            </a:r>
            <a:endParaRPr/>
          </a:p>
          <a:p>
            <a:pPr indent="-228600" lvl="0" marL="228600" rtl="0" algn="l">
              <a:lnSpc>
                <a:spcPct val="120000"/>
              </a:lnSpc>
              <a:spcBef>
                <a:spcPts val="1000"/>
              </a:spcBef>
              <a:spcAft>
                <a:spcPts val="0"/>
              </a:spcAft>
              <a:buClr>
                <a:schemeClr val="lt1"/>
              </a:buClr>
              <a:buSzPts val="3000"/>
              <a:buChar char="•"/>
            </a:pPr>
            <a:r>
              <a:rPr b="1" lang="en-AU">
                <a:latin typeface="Comic Sans MS"/>
                <a:ea typeface="Comic Sans MS"/>
                <a:cs typeface="Comic Sans MS"/>
                <a:sym typeface="Comic Sans MS"/>
              </a:rPr>
              <a:t>2. </a:t>
            </a:r>
            <a:r>
              <a:rPr b="1" lang="en-AU">
                <a:solidFill>
                  <a:schemeClr val="dk1"/>
                </a:solidFill>
                <a:latin typeface="Comic Sans MS"/>
                <a:ea typeface="Comic Sans MS"/>
                <a:cs typeface="Comic Sans MS"/>
                <a:sym typeface="Comic Sans MS"/>
              </a:rPr>
              <a:t>Inference:</a:t>
            </a:r>
            <a:r>
              <a:rPr b="1" lang="en-AU">
                <a:latin typeface="Comic Sans MS"/>
                <a:ea typeface="Comic Sans MS"/>
                <a:cs typeface="Comic Sans MS"/>
                <a:sym typeface="Comic Sans MS"/>
              </a:rPr>
              <a:t> </a:t>
            </a:r>
            <a:r>
              <a:rPr b="1" lang="en-AU" u="sng">
                <a:latin typeface="Comic Sans MS"/>
                <a:ea typeface="Comic Sans MS"/>
                <a:cs typeface="Comic Sans MS"/>
                <a:sym typeface="Comic Sans MS"/>
              </a:rPr>
              <a:t>it invents patterns in data.</a:t>
            </a:r>
            <a:endParaRPr/>
          </a:p>
          <a:p>
            <a:pPr indent="0" lvl="0" marL="0" rtl="0" algn="l">
              <a:lnSpc>
                <a:spcPct val="120000"/>
              </a:lnSpc>
              <a:spcBef>
                <a:spcPts val="1000"/>
              </a:spcBef>
              <a:spcAft>
                <a:spcPts val="0"/>
              </a:spcAft>
              <a:buClr>
                <a:schemeClr val="lt1"/>
              </a:buClr>
              <a:buSzPts val="3000"/>
              <a:buNone/>
            </a:pPr>
            <a:r>
              <a:t/>
            </a:r>
            <a:endParaRPr b="1" u="sng">
              <a:latin typeface="Comic Sans MS"/>
              <a:ea typeface="Comic Sans MS"/>
              <a:cs typeface="Comic Sans MS"/>
              <a:sym typeface="Comic Sans MS"/>
            </a:endParaRPr>
          </a:p>
          <a:p>
            <a:pPr indent="0" lvl="0" marL="0" rtl="0" algn="ctr">
              <a:lnSpc>
                <a:spcPct val="120000"/>
              </a:lnSpc>
              <a:spcBef>
                <a:spcPts val="1000"/>
              </a:spcBef>
              <a:spcAft>
                <a:spcPts val="0"/>
              </a:spcAft>
              <a:buClr>
                <a:schemeClr val="lt1"/>
              </a:buClr>
              <a:buSzPts val="3000"/>
              <a:buNone/>
            </a:pPr>
            <a:r>
              <a:rPr b="1" lang="en-AU">
                <a:latin typeface="Comic Sans MS"/>
                <a:ea typeface="Comic Sans MS"/>
                <a:cs typeface="Comic Sans MS"/>
                <a:sym typeface="Comic Sans MS"/>
              </a:rPr>
              <a:t>Let’s dive in deep and understand Machine Learning going ahead</a:t>
            </a:r>
            <a:endParaRPr/>
          </a:p>
          <a:p>
            <a:pPr indent="0" lvl="0" marL="0" rtl="0" algn="l">
              <a:lnSpc>
                <a:spcPct val="120000"/>
              </a:lnSpc>
              <a:spcBef>
                <a:spcPts val="1000"/>
              </a:spcBef>
              <a:spcAft>
                <a:spcPts val="0"/>
              </a:spcAft>
              <a:buClr>
                <a:schemeClr val="lt1"/>
              </a:buClr>
              <a:buSzPts val="3000"/>
              <a:buNone/>
            </a:pPr>
            <a:r>
              <a:t/>
            </a:r>
            <a:endParaRPr>
              <a:latin typeface="Comic Sans MS"/>
              <a:ea typeface="Comic Sans MS"/>
              <a:cs typeface="Comic Sans MS"/>
              <a:sym typeface="Comic Sans MS"/>
            </a:endParaRPr>
          </a:p>
        </p:txBody>
      </p:sp>
      <p:sp>
        <p:nvSpPr>
          <p:cNvPr id="5646" name="Google Shape;5646;p26"/>
          <p:cNvSpPr txBox="1"/>
          <p:nvPr>
            <p:ph idx="11" type="ftr"/>
          </p:nvPr>
        </p:nvSpPr>
        <p:spPr>
          <a:xfrm>
            <a:off x="9458561" y="6056919"/>
            <a:ext cx="1689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226" name="Shape 7226"/>
        <p:cNvGrpSpPr/>
        <p:nvPr/>
      </p:nvGrpSpPr>
      <p:grpSpPr>
        <a:xfrm>
          <a:off x="0" y="0"/>
          <a:ext cx="0" cy="0"/>
          <a:chOff x="0" y="0"/>
          <a:chExt cx="0" cy="0"/>
        </a:xfrm>
      </p:grpSpPr>
      <p:sp>
        <p:nvSpPr>
          <p:cNvPr id="7227" name="Google Shape;7227;p71"/>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228" name="Google Shape;7228;p71"/>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229" name="Google Shape;7229;p71"/>
          <p:cNvGrpSpPr/>
          <p:nvPr/>
        </p:nvGrpSpPr>
        <p:grpSpPr>
          <a:xfrm>
            <a:off x="0" y="0"/>
            <a:ext cx="1220788" cy="6858001"/>
            <a:chOff x="-14288" y="0"/>
            <a:chExt cx="1220788" cy="6858001"/>
          </a:xfrm>
        </p:grpSpPr>
        <p:sp>
          <p:nvSpPr>
            <p:cNvPr id="7230" name="Google Shape;7230;p71"/>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234" name="Google Shape;7234;p7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236" name="Google Shape;7236;p7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237" name="Google Shape;7237;p7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240" name="Google Shape;7240;p7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71"/>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242" name="Google Shape;7242;p7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243" name="Google Shape;7243;p7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244" name="Google Shape;7244;p7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245" name="Google Shape;7245;p7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1"/>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248" name="Google Shape;7248;p7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250" name="Google Shape;7250;p7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252" name="Google Shape;7252;p7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253" name="Google Shape;7253;p7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256" name="Google Shape;7256;p7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7" name="Google Shape;7257;p71"/>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omic Sans MS"/>
              <a:buNone/>
            </a:pPr>
            <a:r>
              <a:rPr b="1" lang="en-AU">
                <a:latin typeface="Comic Sans MS"/>
                <a:ea typeface="Comic Sans MS"/>
                <a:cs typeface="Comic Sans MS"/>
                <a:sym typeface="Comic Sans MS"/>
              </a:rPr>
              <a:t>FEATURE CONSTRUCTION</a:t>
            </a:r>
            <a:endParaRPr>
              <a:latin typeface="Comic Sans MS"/>
              <a:ea typeface="Comic Sans MS"/>
              <a:cs typeface="Comic Sans MS"/>
              <a:sym typeface="Comic Sans MS"/>
            </a:endParaRPr>
          </a:p>
        </p:txBody>
      </p:sp>
      <p:sp>
        <p:nvSpPr>
          <p:cNvPr id="7258" name="Google Shape;7258;p71"/>
          <p:cNvSpPr txBox="1"/>
          <p:nvPr>
            <p:ph idx="1" type="body"/>
          </p:nvPr>
        </p:nvSpPr>
        <p:spPr>
          <a:xfrm>
            <a:off x="5932158" y="747356"/>
            <a:ext cx="5997900" cy="5955000"/>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20000"/>
              </a:lnSpc>
              <a:spcBef>
                <a:spcPts val="0"/>
              </a:spcBef>
              <a:spcAft>
                <a:spcPts val="0"/>
              </a:spcAft>
              <a:buClr>
                <a:schemeClr val="dk1"/>
              </a:buClr>
              <a:buSzPct val="125000"/>
              <a:buChar char="•"/>
            </a:pPr>
            <a:r>
              <a:rPr lang="en-AU">
                <a:latin typeface="Comic Sans MS"/>
                <a:ea typeface="Comic Sans MS"/>
                <a:cs typeface="Comic Sans MS"/>
                <a:sym typeface="Comic Sans MS"/>
              </a:rPr>
              <a:t>Feature construction involves transforming a given set of input features to generate a new set of more powerful features.</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To understand more clearly, let’s take the example of a real estate data set having details of all apartments sold in a specific region.</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The data set has three features – apartment length, apartment breadth, and price of the apartment.</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If it is used as an input to a regression problem, such data can be training data for the regression model.</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So given the training data, the model should be able to predict the price of an apartment whose price is not known or which has just come up for sale.</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However, instead of using length and breadth of the apartment as a predictor, it is much convenient and makes more sense to use the area of the apartment, which is not an existing feature of the data set. </a:t>
            </a:r>
            <a:endParaRPr/>
          </a:p>
          <a:p>
            <a:pPr indent="-228600" lvl="0" marL="228600" rtl="0" algn="l">
              <a:lnSpc>
                <a:spcPct val="120000"/>
              </a:lnSpc>
              <a:spcBef>
                <a:spcPts val="1000"/>
              </a:spcBef>
              <a:spcAft>
                <a:spcPts val="0"/>
              </a:spcAft>
              <a:buClr>
                <a:schemeClr val="dk1"/>
              </a:buClr>
              <a:buSzPct val="125000"/>
              <a:buChar char="•"/>
            </a:pPr>
            <a:r>
              <a:rPr lang="en-AU">
                <a:latin typeface="Comic Sans MS"/>
                <a:ea typeface="Comic Sans MS"/>
                <a:cs typeface="Comic Sans MS"/>
                <a:sym typeface="Comic Sans MS"/>
              </a:rPr>
              <a:t>So we transform the three-dimensional data set to a four-dimensional data set, with the newly ‘discovered’ feature apartment area being added to the original data set. </a:t>
            </a:r>
            <a:endParaRPr/>
          </a:p>
        </p:txBody>
      </p:sp>
      <p:sp>
        <p:nvSpPr>
          <p:cNvPr id="7259" name="Google Shape;7259;p71"/>
          <p:cNvSpPr txBox="1"/>
          <p:nvPr>
            <p:ph idx="11" type="ftr"/>
          </p:nvPr>
        </p:nvSpPr>
        <p:spPr>
          <a:xfrm>
            <a:off x="1146600" y="6478588"/>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b="1">
              <a:solidFill>
                <a:schemeClr val="dk1"/>
              </a:solidFill>
            </a:endParaRPr>
          </a:p>
        </p:txBody>
      </p:sp>
      <p:grpSp>
        <p:nvGrpSpPr>
          <p:cNvPr id="7260" name="Google Shape;7260;p71"/>
          <p:cNvGrpSpPr/>
          <p:nvPr/>
        </p:nvGrpSpPr>
        <p:grpSpPr>
          <a:xfrm>
            <a:off x="11364912" y="0"/>
            <a:ext cx="674688" cy="6848476"/>
            <a:chOff x="11364912" y="0"/>
            <a:chExt cx="674688" cy="6848476"/>
          </a:xfrm>
        </p:grpSpPr>
        <p:sp>
          <p:nvSpPr>
            <p:cNvPr id="7261" name="Google Shape;7261;p7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262" name="Google Shape;7262;p7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265" name="Google Shape;7265;p7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267" name="Google Shape;7267;p7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269" name="Google Shape;7269;p7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1"/>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71" name="Google Shape;7271;p71"/>
          <p:cNvPicPr preferRelativeResize="0"/>
          <p:nvPr/>
        </p:nvPicPr>
        <p:blipFill rotWithShape="1">
          <a:blip r:embed="rId4">
            <a:alphaModFix/>
          </a:blip>
          <a:srcRect b="0" l="0" r="0" t="0"/>
          <a:stretch/>
        </p:blipFill>
        <p:spPr>
          <a:xfrm>
            <a:off x="42861" y="1701203"/>
            <a:ext cx="5950276" cy="313590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275" name="Shape 7275"/>
        <p:cNvGrpSpPr/>
        <p:nvPr/>
      </p:nvGrpSpPr>
      <p:grpSpPr>
        <a:xfrm>
          <a:off x="0" y="0"/>
          <a:ext cx="0" cy="0"/>
          <a:chOff x="0" y="0"/>
          <a:chExt cx="0" cy="0"/>
        </a:xfrm>
      </p:grpSpPr>
      <p:sp>
        <p:nvSpPr>
          <p:cNvPr id="7276" name="Google Shape;7276;p72"/>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277" name="Google Shape;7277;p72"/>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278" name="Google Shape;7278;p72"/>
          <p:cNvGrpSpPr/>
          <p:nvPr/>
        </p:nvGrpSpPr>
        <p:grpSpPr>
          <a:xfrm>
            <a:off x="0" y="0"/>
            <a:ext cx="1220788" cy="6858001"/>
            <a:chOff x="-14288" y="0"/>
            <a:chExt cx="1220788" cy="6858001"/>
          </a:xfrm>
        </p:grpSpPr>
        <p:sp>
          <p:nvSpPr>
            <p:cNvPr id="7279" name="Google Shape;7279;p72"/>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283" name="Google Shape;7283;p7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285" name="Google Shape;7285;p7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286" name="Google Shape;7286;p7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289" name="Google Shape;7289;p7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0" name="Google Shape;7290;p72"/>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291" name="Google Shape;7291;p7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292" name="Google Shape;7292;p7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293" name="Google Shape;7293;p7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294" name="Google Shape;7294;p7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2"/>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297" name="Google Shape;7297;p7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299" name="Google Shape;7299;p7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301" name="Google Shape;7301;p7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302" name="Google Shape;7302;p7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305" name="Google Shape;7305;p7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6" name="Google Shape;7306;p72"/>
          <p:cNvSpPr txBox="1"/>
          <p:nvPr>
            <p:ph type="title"/>
          </p:nvPr>
        </p:nvSpPr>
        <p:spPr>
          <a:xfrm>
            <a:off x="1206500" y="59198"/>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omic Sans MS"/>
              <a:buNone/>
            </a:pPr>
            <a:r>
              <a:rPr b="1" lang="en-AU">
                <a:latin typeface="Comic Sans MS"/>
                <a:ea typeface="Comic Sans MS"/>
                <a:cs typeface="Comic Sans MS"/>
                <a:sym typeface="Comic Sans MS"/>
              </a:rPr>
              <a:t>FEATURE CONSTRUCTION EXAMPLE </a:t>
            </a:r>
            <a:endParaRPr>
              <a:latin typeface="Comic Sans MS"/>
              <a:ea typeface="Comic Sans MS"/>
              <a:cs typeface="Comic Sans MS"/>
              <a:sym typeface="Comic Sans MS"/>
            </a:endParaRPr>
          </a:p>
        </p:txBody>
      </p:sp>
      <p:sp>
        <p:nvSpPr>
          <p:cNvPr id="7307" name="Google Shape;7307;p72"/>
          <p:cNvSpPr txBox="1"/>
          <p:nvPr>
            <p:ph idx="11" type="ftr"/>
          </p:nvPr>
        </p:nvSpPr>
        <p:spPr>
          <a:xfrm>
            <a:off x="1146600" y="6478588"/>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b="1">
              <a:solidFill>
                <a:schemeClr val="dk1"/>
              </a:solidFill>
            </a:endParaRPr>
          </a:p>
        </p:txBody>
      </p:sp>
      <p:grpSp>
        <p:nvGrpSpPr>
          <p:cNvPr id="7308" name="Google Shape;7308;p72"/>
          <p:cNvGrpSpPr/>
          <p:nvPr/>
        </p:nvGrpSpPr>
        <p:grpSpPr>
          <a:xfrm>
            <a:off x="11364912" y="0"/>
            <a:ext cx="674688" cy="6848476"/>
            <a:chOff x="11364912" y="0"/>
            <a:chExt cx="674688" cy="6848476"/>
          </a:xfrm>
        </p:grpSpPr>
        <p:sp>
          <p:nvSpPr>
            <p:cNvPr id="7309" name="Google Shape;7309;p72"/>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310" name="Google Shape;7310;p72"/>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2"/>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2"/>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313" name="Google Shape;7313;p72"/>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2"/>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315" name="Google Shape;7315;p72"/>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2"/>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317" name="Google Shape;7317;p72"/>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2"/>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19" name="Google Shape;7319;p72"/>
          <p:cNvPicPr preferRelativeResize="0"/>
          <p:nvPr/>
        </p:nvPicPr>
        <p:blipFill rotWithShape="1">
          <a:blip r:embed="rId4">
            <a:alphaModFix/>
          </a:blip>
          <a:srcRect b="0" l="0" r="0" t="0"/>
          <a:stretch/>
        </p:blipFill>
        <p:spPr>
          <a:xfrm>
            <a:off x="1123950" y="685800"/>
            <a:ext cx="9944100" cy="548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323" name="Shape 7323"/>
        <p:cNvGrpSpPr/>
        <p:nvPr/>
      </p:nvGrpSpPr>
      <p:grpSpPr>
        <a:xfrm>
          <a:off x="0" y="0"/>
          <a:ext cx="0" cy="0"/>
          <a:chOff x="0" y="0"/>
          <a:chExt cx="0" cy="0"/>
        </a:xfrm>
      </p:grpSpPr>
      <p:sp>
        <p:nvSpPr>
          <p:cNvPr id="7324" name="Google Shape;7324;p73"/>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325" name="Google Shape;7325;p73"/>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326" name="Google Shape;7326;p73"/>
          <p:cNvGrpSpPr/>
          <p:nvPr/>
        </p:nvGrpSpPr>
        <p:grpSpPr>
          <a:xfrm>
            <a:off x="0" y="0"/>
            <a:ext cx="1220788" cy="6858001"/>
            <a:chOff x="-14288" y="0"/>
            <a:chExt cx="1220788" cy="6858001"/>
          </a:xfrm>
        </p:grpSpPr>
        <p:sp>
          <p:nvSpPr>
            <p:cNvPr id="7327" name="Google Shape;7327;p73"/>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331" name="Google Shape;7331;p7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333" name="Google Shape;7333;p7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334" name="Google Shape;7334;p7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337" name="Google Shape;7337;p7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8" name="Google Shape;7338;p73"/>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339" name="Google Shape;7339;p7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340" name="Google Shape;7340;p7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341" name="Google Shape;7341;p7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342" name="Google Shape;7342;p7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345" name="Google Shape;7345;p7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347" name="Google Shape;7347;p7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349" name="Google Shape;7349;p7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350" name="Google Shape;7350;p7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353" name="Google Shape;7353;p7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73"/>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FEATURE SELECTION</a:t>
            </a:r>
            <a:endParaRPr b="1" sz="2800"/>
          </a:p>
        </p:txBody>
      </p:sp>
      <p:sp>
        <p:nvSpPr>
          <p:cNvPr id="7355" name="Google Shape;7355;p73"/>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lang="en-AU">
                <a:latin typeface="Comic Sans MS"/>
                <a:ea typeface="Comic Sans MS"/>
                <a:cs typeface="Comic Sans MS"/>
                <a:sym typeface="Comic Sans MS"/>
              </a:rPr>
              <a:t>Feature selection is the </a:t>
            </a:r>
            <a:r>
              <a:rPr b="1" lang="en-AU">
                <a:latin typeface="Comic Sans MS"/>
                <a:ea typeface="Comic Sans MS"/>
                <a:cs typeface="Comic Sans MS"/>
                <a:sym typeface="Comic Sans MS"/>
              </a:rPr>
              <a:t>ML process of finding the subset of features that are most relevant</a:t>
            </a:r>
            <a:r>
              <a:rPr lang="en-AU">
                <a:latin typeface="Comic Sans MS"/>
                <a:ea typeface="Comic Sans MS"/>
                <a:cs typeface="Comic Sans MS"/>
                <a:sym typeface="Comic Sans MS"/>
              </a:rPr>
              <a:t> for a better predictive model.</a:t>
            </a:r>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When presented data with very high dimensionality(large no. of features), models usually choke because:</a:t>
            </a:r>
            <a:endParaRPr/>
          </a:p>
          <a:p>
            <a:pPr indent="0" lvl="0" marL="0" rtl="0" algn="ctr">
              <a:lnSpc>
                <a:spcPct val="120000"/>
              </a:lnSpc>
              <a:spcBef>
                <a:spcPts val="1000"/>
              </a:spcBef>
              <a:spcAft>
                <a:spcPts val="0"/>
              </a:spcAft>
              <a:buClr>
                <a:srgbClr val="FF0000"/>
              </a:buClr>
              <a:buSzPts val="3000"/>
              <a:buNone/>
            </a:pPr>
            <a:r>
              <a:rPr b="1" lang="en-AU">
                <a:solidFill>
                  <a:srgbClr val="FF0000"/>
                </a:solidFill>
                <a:latin typeface="Comic Sans MS"/>
                <a:ea typeface="Comic Sans MS"/>
                <a:cs typeface="Comic Sans MS"/>
                <a:sym typeface="Comic Sans MS"/>
              </a:rPr>
              <a:t>Less training time &amp; Risk of overfitting.</a:t>
            </a:r>
            <a:endParaRPr/>
          </a:p>
          <a:p>
            <a:pPr indent="0" lvl="0" marL="0" rtl="0" algn="ctr">
              <a:lnSpc>
                <a:spcPct val="120000"/>
              </a:lnSpc>
              <a:spcBef>
                <a:spcPts val="1000"/>
              </a:spcBef>
              <a:spcAft>
                <a:spcPts val="0"/>
              </a:spcAft>
              <a:buClr>
                <a:schemeClr val="dk1"/>
              </a:buClr>
              <a:buSzPts val="3000"/>
              <a:buNone/>
            </a:pPr>
            <a:r>
              <a:t/>
            </a:r>
            <a:endParaRPr b="1">
              <a:solidFill>
                <a:srgbClr val="FF0000"/>
              </a:solidFill>
              <a:latin typeface="Comic Sans MS"/>
              <a:ea typeface="Comic Sans MS"/>
              <a:cs typeface="Comic Sans MS"/>
              <a:sym typeface="Comic Sans MS"/>
            </a:endParaRPr>
          </a:p>
          <a:p>
            <a:pPr indent="-228600" lvl="0" marL="228600" rtl="0" algn="l">
              <a:lnSpc>
                <a:spcPct val="120000"/>
              </a:lnSpc>
              <a:spcBef>
                <a:spcPts val="1000"/>
              </a:spcBef>
              <a:spcAft>
                <a:spcPts val="0"/>
              </a:spcAft>
              <a:buClr>
                <a:schemeClr val="dk1"/>
              </a:buClr>
              <a:buSzPts val="3000"/>
              <a:buChar char="•"/>
            </a:pPr>
            <a:r>
              <a:rPr lang="en-AU">
                <a:latin typeface="Comic Sans MS"/>
                <a:ea typeface="Comic Sans MS"/>
                <a:cs typeface="Comic Sans MS"/>
                <a:sym typeface="Comic Sans MS"/>
              </a:rPr>
              <a:t>Feature selection methods can help identify as well as remove redundant and irrelevant attributes from data that do not contribute to the predictive power of the model.</a:t>
            </a:r>
            <a:endParaRPr/>
          </a:p>
        </p:txBody>
      </p:sp>
      <p:sp>
        <p:nvSpPr>
          <p:cNvPr id="7356" name="Google Shape;7356;p73"/>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357" name="Google Shape;7357;p73"/>
          <p:cNvGrpSpPr/>
          <p:nvPr/>
        </p:nvGrpSpPr>
        <p:grpSpPr>
          <a:xfrm>
            <a:off x="11364912" y="0"/>
            <a:ext cx="674688" cy="6848476"/>
            <a:chOff x="11364912" y="0"/>
            <a:chExt cx="674688" cy="6848476"/>
          </a:xfrm>
        </p:grpSpPr>
        <p:sp>
          <p:nvSpPr>
            <p:cNvPr id="7358" name="Google Shape;7358;p7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359" name="Google Shape;7359;p7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362" name="Google Shape;7362;p7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364" name="Google Shape;7364;p7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366" name="Google Shape;7366;p7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7371" name="Shape 7371"/>
        <p:cNvGrpSpPr/>
        <p:nvPr/>
      </p:nvGrpSpPr>
      <p:grpSpPr>
        <a:xfrm>
          <a:off x="0" y="0"/>
          <a:ext cx="0" cy="0"/>
          <a:chOff x="0" y="0"/>
          <a:chExt cx="0" cy="0"/>
        </a:xfrm>
      </p:grpSpPr>
      <p:sp>
        <p:nvSpPr>
          <p:cNvPr id="7372" name="Google Shape;7372;p74"/>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373" name="Google Shape;7373;p74"/>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7374" name="Google Shape;7374;p74"/>
          <p:cNvGrpSpPr/>
          <p:nvPr/>
        </p:nvGrpSpPr>
        <p:grpSpPr>
          <a:xfrm>
            <a:off x="0" y="0"/>
            <a:ext cx="1220788" cy="6858001"/>
            <a:chOff x="-14288" y="0"/>
            <a:chExt cx="1220788" cy="6858001"/>
          </a:xfrm>
        </p:grpSpPr>
        <p:sp>
          <p:nvSpPr>
            <p:cNvPr id="7375" name="Google Shape;7375;p74"/>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7379" name="Google Shape;7379;p7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7381" name="Google Shape;7381;p7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7382" name="Google Shape;7382;p7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7385" name="Google Shape;7385;p7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6" name="Google Shape;7386;p74"/>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7387" name="Google Shape;7387;p7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7388" name="Google Shape;7388;p7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7389" name="Google Shape;7389;p7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7390" name="Google Shape;7390;p7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4"/>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7393" name="Google Shape;7393;p7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7395" name="Google Shape;7395;p7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7397" name="Google Shape;7397;p7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7398" name="Google Shape;7398;p7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7401" name="Google Shape;7401;p7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2" name="Google Shape;7402;p74"/>
          <p:cNvSpPr txBox="1"/>
          <p:nvPr>
            <p:ph type="title"/>
          </p:nvPr>
        </p:nvSpPr>
        <p:spPr>
          <a:xfrm>
            <a:off x="1206500" y="78051"/>
            <a:ext cx="9906000" cy="62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omic Sans MS"/>
              <a:buNone/>
            </a:pPr>
            <a:r>
              <a:rPr b="1" lang="en-AU" sz="2800">
                <a:latin typeface="Comic Sans MS"/>
                <a:ea typeface="Comic Sans MS"/>
                <a:cs typeface="Comic Sans MS"/>
                <a:sym typeface="Comic Sans MS"/>
              </a:rPr>
              <a:t>FEATURE SELECTION</a:t>
            </a:r>
            <a:endParaRPr b="1" sz="2800"/>
          </a:p>
        </p:txBody>
      </p:sp>
      <p:sp>
        <p:nvSpPr>
          <p:cNvPr id="7403" name="Google Shape;7403;p74"/>
          <p:cNvSpPr txBox="1"/>
          <p:nvPr>
            <p:ph idx="1" type="body"/>
          </p:nvPr>
        </p:nvSpPr>
        <p:spPr>
          <a:xfrm>
            <a:off x="1139825" y="1033944"/>
            <a:ext cx="10048800" cy="48390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dk1"/>
              </a:buClr>
              <a:buSzPct val="125000"/>
              <a:buChar char="•"/>
            </a:pPr>
            <a:r>
              <a:rPr lang="en-AU">
                <a:latin typeface="Comic Sans MS"/>
                <a:ea typeface="Comic Sans MS"/>
                <a:cs typeface="Comic Sans MS"/>
                <a:sym typeface="Comic Sans MS"/>
              </a:rPr>
              <a:t>The objective of </a:t>
            </a:r>
            <a:r>
              <a:rPr b="1" lang="en-AU">
                <a:latin typeface="Comic Sans MS"/>
                <a:ea typeface="Comic Sans MS"/>
                <a:cs typeface="Comic Sans MS"/>
                <a:sym typeface="Comic Sans MS"/>
              </a:rPr>
              <a:t>feature selection is three-fold:</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-Improving the prediction performance of the predictors.</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-Providing faster and more cost-effective predictors.</a:t>
            </a:r>
            <a:endParaRPr/>
          </a:p>
          <a:p>
            <a:pPr indent="0" lvl="0" marL="0" rtl="0" algn="l">
              <a:lnSpc>
                <a:spcPct val="120000"/>
              </a:lnSpc>
              <a:spcBef>
                <a:spcPts val="1000"/>
              </a:spcBef>
              <a:spcAft>
                <a:spcPts val="0"/>
              </a:spcAft>
              <a:buClr>
                <a:schemeClr val="dk1"/>
              </a:buClr>
              <a:buSzPct val="125000"/>
              <a:buNone/>
            </a:pPr>
            <a:r>
              <a:rPr lang="en-AU">
                <a:latin typeface="Comic Sans MS"/>
                <a:ea typeface="Comic Sans MS"/>
                <a:cs typeface="Comic Sans MS"/>
                <a:sym typeface="Comic Sans MS"/>
              </a:rPr>
              <a:t>-Providing a better understanding of the underlying process that generated the data.</a:t>
            </a:r>
            <a:endParaRPr/>
          </a:p>
          <a:p>
            <a:pPr indent="0" lvl="0" marL="0" rtl="0" algn="l">
              <a:lnSpc>
                <a:spcPct val="120000"/>
              </a:lnSpc>
              <a:spcBef>
                <a:spcPts val="1000"/>
              </a:spcBef>
              <a:spcAft>
                <a:spcPts val="0"/>
              </a:spcAft>
              <a:buClr>
                <a:schemeClr val="dk1"/>
              </a:buClr>
              <a:buSzPct val="125000"/>
              <a:buNone/>
            </a:pPr>
            <a:r>
              <a:rPr b="1" lang="en-AU">
                <a:latin typeface="Comic Sans MS"/>
                <a:ea typeface="Comic Sans MS"/>
                <a:cs typeface="Comic Sans MS"/>
                <a:sym typeface="Comic Sans MS"/>
              </a:rPr>
              <a:t>Algorithms of Feature Selection:</a:t>
            </a:r>
            <a:endParaRPr/>
          </a:p>
          <a:p>
            <a:pPr indent="0" lvl="0" marL="0" rtl="0" algn="l">
              <a:lnSpc>
                <a:spcPct val="120000"/>
              </a:lnSpc>
              <a:spcBef>
                <a:spcPts val="1000"/>
              </a:spcBef>
              <a:spcAft>
                <a:spcPts val="0"/>
              </a:spcAft>
              <a:buClr>
                <a:schemeClr val="dk1"/>
              </a:buClr>
              <a:buSzPct val="125000"/>
              <a:buNone/>
            </a:pPr>
            <a:r>
              <a:rPr lang="en-AU"/>
              <a:t>Following are the categories, the different Feature Selection attributes are broadly divided into:</a:t>
            </a:r>
            <a:endParaRPr/>
          </a:p>
          <a:p>
            <a:pPr indent="0" lvl="0" marL="0" rtl="0" algn="ctr">
              <a:lnSpc>
                <a:spcPct val="120000"/>
              </a:lnSpc>
              <a:spcBef>
                <a:spcPts val="1000"/>
              </a:spcBef>
              <a:spcAft>
                <a:spcPts val="0"/>
              </a:spcAft>
              <a:buClr>
                <a:schemeClr val="dk1"/>
              </a:buClr>
              <a:buSzPct val="125000"/>
              <a:buNone/>
            </a:pPr>
            <a:r>
              <a:rPr b="1" lang="en-AU">
                <a:latin typeface="Comic Sans MS"/>
                <a:ea typeface="Comic Sans MS"/>
                <a:cs typeface="Comic Sans MS"/>
                <a:sym typeface="Comic Sans MS"/>
              </a:rPr>
              <a:t>1. Filter Method</a:t>
            </a:r>
            <a:endParaRPr/>
          </a:p>
          <a:p>
            <a:pPr indent="0" lvl="0" marL="0" rtl="0" algn="ctr">
              <a:lnSpc>
                <a:spcPct val="120000"/>
              </a:lnSpc>
              <a:spcBef>
                <a:spcPts val="1000"/>
              </a:spcBef>
              <a:spcAft>
                <a:spcPts val="0"/>
              </a:spcAft>
              <a:buClr>
                <a:schemeClr val="dk1"/>
              </a:buClr>
              <a:buSzPct val="125000"/>
              <a:buNone/>
            </a:pPr>
            <a:r>
              <a:rPr b="1" lang="en-AU">
                <a:latin typeface="Comic Sans MS"/>
                <a:ea typeface="Comic Sans MS"/>
                <a:cs typeface="Comic Sans MS"/>
                <a:sym typeface="Comic Sans MS"/>
              </a:rPr>
              <a:t>2. Wrapper Method</a:t>
            </a:r>
            <a:endParaRPr/>
          </a:p>
          <a:p>
            <a:pPr indent="0" lvl="0" marL="0" rtl="0" algn="ctr">
              <a:lnSpc>
                <a:spcPct val="120000"/>
              </a:lnSpc>
              <a:spcBef>
                <a:spcPts val="1000"/>
              </a:spcBef>
              <a:spcAft>
                <a:spcPts val="0"/>
              </a:spcAft>
              <a:buClr>
                <a:schemeClr val="dk1"/>
              </a:buClr>
              <a:buSzPct val="125000"/>
              <a:buNone/>
            </a:pPr>
            <a:r>
              <a:rPr b="1" lang="en-AU">
                <a:latin typeface="Comic Sans MS"/>
                <a:ea typeface="Comic Sans MS"/>
                <a:cs typeface="Comic Sans MS"/>
                <a:sym typeface="Comic Sans MS"/>
              </a:rPr>
              <a:t>3. Embedded Method</a:t>
            </a:r>
            <a:endParaRPr/>
          </a:p>
        </p:txBody>
      </p:sp>
      <p:sp>
        <p:nvSpPr>
          <p:cNvPr id="7404" name="Google Shape;7404;p74"/>
          <p:cNvSpPr txBox="1"/>
          <p:nvPr>
            <p:ph idx="11" type="ftr"/>
          </p:nvPr>
        </p:nvSpPr>
        <p:spPr>
          <a:xfrm>
            <a:off x="9543746" y="6337251"/>
            <a:ext cx="16962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7405" name="Google Shape;7405;p74"/>
          <p:cNvGrpSpPr/>
          <p:nvPr/>
        </p:nvGrpSpPr>
        <p:grpSpPr>
          <a:xfrm>
            <a:off x="11364912" y="0"/>
            <a:ext cx="674688" cy="6848476"/>
            <a:chOff x="11364912" y="0"/>
            <a:chExt cx="674688" cy="6848476"/>
          </a:xfrm>
        </p:grpSpPr>
        <p:sp>
          <p:nvSpPr>
            <p:cNvPr id="7406" name="Google Shape;7406;p7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7407" name="Google Shape;7407;p7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7410" name="Google Shape;7410;p7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7412" name="Google Shape;7412;p7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7414" name="Google Shape;7414;p7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19" name="Shape 7419"/>
        <p:cNvGrpSpPr/>
        <p:nvPr/>
      </p:nvGrpSpPr>
      <p:grpSpPr>
        <a:xfrm>
          <a:off x="0" y="0"/>
          <a:ext cx="0" cy="0"/>
          <a:chOff x="0" y="0"/>
          <a:chExt cx="0" cy="0"/>
        </a:xfrm>
      </p:grpSpPr>
      <p:sp>
        <p:nvSpPr>
          <p:cNvPr id="7420" name="Google Shape;7420;p7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FEATURE SELECTION- FILTER METHOD</a:t>
            </a:r>
            <a:endParaRPr b="1"/>
          </a:p>
        </p:txBody>
      </p:sp>
      <p:pic>
        <p:nvPicPr>
          <p:cNvPr descr="filter" id="7421" name="Google Shape;7421;p75"/>
          <p:cNvPicPr preferRelativeResize="0"/>
          <p:nvPr/>
        </p:nvPicPr>
        <p:blipFill rotWithShape="1">
          <a:blip r:embed="rId4">
            <a:alphaModFix/>
          </a:blip>
          <a:srcRect b="0" l="0" r="0" t="0"/>
          <a:stretch/>
        </p:blipFill>
        <p:spPr>
          <a:xfrm>
            <a:off x="476345" y="1998107"/>
            <a:ext cx="6546900" cy="28617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7422" name="Google Shape;7422;p75"/>
          <p:cNvSpPr txBox="1"/>
          <p:nvPr>
            <p:ph idx="1" type="body"/>
          </p:nvPr>
        </p:nvSpPr>
        <p:spPr>
          <a:xfrm>
            <a:off x="7251127" y="1821470"/>
            <a:ext cx="4710600" cy="38400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solidFill>
                  <a:schemeClr val="dk1"/>
                </a:solidFill>
                <a:latin typeface="Comic Sans MS"/>
                <a:ea typeface="Comic Sans MS"/>
                <a:cs typeface="Comic Sans MS"/>
                <a:sym typeface="Comic Sans MS"/>
              </a:rPr>
              <a:t>Filter Method - </a:t>
            </a:r>
            <a:r>
              <a:rPr lang="en-AU">
                <a:solidFill>
                  <a:schemeClr val="dk1"/>
                </a:solidFill>
                <a:highlight>
                  <a:srgbClr val="FFFF00"/>
                </a:highlight>
                <a:latin typeface="Comic Sans MS"/>
                <a:ea typeface="Comic Sans MS"/>
                <a:cs typeface="Comic Sans MS"/>
                <a:sym typeface="Comic Sans MS"/>
              </a:rPr>
              <a:t>Filter Method are used to find the </a:t>
            </a:r>
            <a:r>
              <a:rPr b="1" lang="en-AU">
                <a:solidFill>
                  <a:schemeClr val="dk1"/>
                </a:solidFill>
                <a:highlight>
                  <a:srgbClr val="FFFF00"/>
                </a:highlight>
                <a:latin typeface="Comic Sans MS"/>
                <a:ea typeface="Comic Sans MS"/>
                <a:cs typeface="Comic Sans MS"/>
                <a:sym typeface="Comic Sans MS"/>
              </a:rPr>
              <a:t>relationship between features and the target variable</a:t>
            </a:r>
            <a:r>
              <a:rPr lang="en-AU">
                <a:solidFill>
                  <a:schemeClr val="dk1"/>
                </a:solidFill>
                <a:highlight>
                  <a:srgbClr val="FFFF00"/>
                </a:highlight>
                <a:latin typeface="Comic Sans MS"/>
                <a:ea typeface="Comic Sans MS"/>
                <a:cs typeface="Comic Sans MS"/>
                <a:sym typeface="Comic Sans MS"/>
              </a:rPr>
              <a:t>. </a:t>
            </a:r>
            <a:r>
              <a:rPr lang="en-AU">
                <a:solidFill>
                  <a:schemeClr val="dk1"/>
                </a:solidFill>
                <a:latin typeface="Comic Sans MS"/>
                <a:ea typeface="Comic Sans MS"/>
                <a:cs typeface="Comic Sans MS"/>
                <a:sym typeface="Comic Sans MS"/>
              </a:rPr>
              <a:t>This results in computing the importance of features.</a:t>
            </a:r>
            <a:endParaRPr>
              <a:solidFill>
                <a:schemeClr val="dk1"/>
              </a:solidFill>
              <a:latin typeface="Comic Sans MS"/>
              <a:ea typeface="Comic Sans MS"/>
              <a:cs typeface="Comic Sans MS"/>
              <a:sym typeface="Comic Sans MS"/>
            </a:endParaRPr>
          </a:p>
        </p:txBody>
      </p:sp>
      <p:sp>
        <p:nvSpPr>
          <p:cNvPr id="7423" name="Google Shape;7423;p75"/>
          <p:cNvSpPr txBox="1"/>
          <p:nvPr>
            <p:ph idx="11" type="ftr"/>
          </p:nvPr>
        </p:nvSpPr>
        <p:spPr>
          <a:xfrm>
            <a:off x="1141411" y="6309360"/>
            <a:ext cx="6239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7" name="Shape 7427"/>
        <p:cNvGrpSpPr/>
        <p:nvPr/>
      </p:nvGrpSpPr>
      <p:grpSpPr>
        <a:xfrm>
          <a:off x="0" y="0"/>
          <a:ext cx="0" cy="0"/>
          <a:chOff x="0" y="0"/>
          <a:chExt cx="0" cy="0"/>
        </a:xfrm>
      </p:grpSpPr>
      <p:sp>
        <p:nvSpPr>
          <p:cNvPr id="7428" name="Google Shape;7428;p7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grpSp>
        <p:nvGrpSpPr>
          <p:cNvPr id="7429" name="Google Shape;7429;p76"/>
          <p:cNvGrpSpPr/>
          <p:nvPr/>
        </p:nvGrpSpPr>
        <p:grpSpPr>
          <a:xfrm>
            <a:off x="0" y="0"/>
            <a:ext cx="11902285" cy="6858001"/>
            <a:chOff x="0" y="0"/>
            <a:chExt cx="11902285" cy="6858001"/>
          </a:xfrm>
        </p:grpSpPr>
        <p:grpSp>
          <p:nvGrpSpPr>
            <p:cNvPr id="7430" name="Google Shape;7430;p76"/>
            <p:cNvGrpSpPr/>
            <p:nvPr/>
          </p:nvGrpSpPr>
          <p:grpSpPr>
            <a:xfrm>
              <a:off x="0" y="0"/>
              <a:ext cx="1220788" cy="6858001"/>
              <a:chOff x="-14288" y="0"/>
              <a:chExt cx="1220788" cy="6858001"/>
            </a:xfrm>
          </p:grpSpPr>
          <p:sp>
            <p:nvSpPr>
              <p:cNvPr id="7431" name="Google Shape;7431;p76"/>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7435" name="Google Shape;7435;p7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7437" name="Google Shape;7437;p7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7438" name="Google Shape;7438;p7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7441" name="Google Shape;7441;p7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2" name="Google Shape;7442;p76"/>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7443" name="Google Shape;7443;p7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7444" name="Google Shape;7444;p7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7445" name="Google Shape;7445;p7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7446" name="Google Shape;7446;p7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7449" name="Google Shape;7449;p7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7451" name="Google Shape;7451;p7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7453" name="Google Shape;7453;p7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7454" name="Google Shape;7454;p7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7457" name="Google Shape;7457;p7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6"/>
            <p:cNvGrpSpPr/>
            <p:nvPr/>
          </p:nvGrpSpPr>
          <p:grpSpPr>
            <a:xfrm>
              <a:off x="11227597" y="0"/>
              <a:ext cx="674688" cy="6848476"/>
              <a:chOff x="11364912" y="0"/>
              <a:chExt cx="674688" cy="6848476"/>
            </a:xfrm>
          </p:grpSpPr>
          <p:sp>
            <p:nvSpPr>
              <p:cNvPr id="7459" name="Google Shape;7459;p7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95DE"/>
                  </a:gs>
                </a:gsLst>
                <a:lin ang="5400012" scaled="0"/>
              </a:gradFill>
              <a:ln>
                <a:noFill/>
              </a:ln>
            </p:spPr>
          </p:sp>
          <p:sp>
            <p:nvSpPr>
              <p:cNvPr id="7460" name="Google Shape;7460;p7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95DE"/>
                  </a:gs>
                </a:gsLst>
                <a:lin ang="5400012" scaled="0"/>
              </a:gradFill>
              <a:ln>
                <a:noFill/>
              </a:ln>
            </p:spPr>
          </p:sp>
          <p:sp>
            <p:nvSpPr>
              <p:cNvPr id="7463" name="Google Shape;7463;p7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95DE"/>
                  </a:gs>
                </a:gsLst>
                <a:lin ang="5400012" scaled="0"/>
              </a:gradFill>
              <a:ln>
                <a:noFill/>
              </a:ln>
            </p:spPr>
          </p:sp>
          <p:sp>
            <p:nvSpPr>
              <p:cNvPr id="7465" name="Google Shape;7465;p7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95DE"/>
                  </a:gs>
                </a:gsLst>
                <a:lin ang="5400012" scaled="0"/>
              </a:gradFill>
              <a:ln>
                <a:noFill/>
              </a:ln>
            </p:spPr>
          </p:sp>
          <p:sp>
            <p:nvSpPr>
              <p:cNvPr id="7467" name="Google Shape;7467;p7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11939587" y="6596063"/>
                <a:ext cx="23700" cy="252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469" name="Google Shape;7469;p76"/>
          <p:cNvPicPr preferRelativeResize="0"/>
          <p:nvPr/>
        </p:nvPicPr>
        <p:blipFill rotWithShape="1">
          <a:blip r:embed="rId4">
            <a:alphaModFix amt="30000"/>
          </a:blip>
          <a:srcRect b="0" l="0" r="0" t="0"/>
          <a:stretch/>
        </p:blipFill>
        <p:spPr>
          <a:xfrm>
            <a:off x="0" y="0"/>
            <a:ext cx="12192005" cy="6858000"/>
          </a:xfrm>
          <a:prstGeom prst="rect">
            <a:avLst/>
          </a:prstGeom>
          <a:noFill/>
          <a:ln>
            <a:noFill/>
          </a:ln>
        </p:spPr>
      </p:pic>
      <p:sp>
        <p:nvSpPr>
          <p:cNvPr id="7470" name="Google Shape;7470;p76"/>
          <p:cNvSpPr txBox="1"/>
          <p:nvPr>
            <p:ph type="title"/>
          </p:nvPr>
        </p:nvSpPr>
        <p:spPr>
          <a:xfrm>
            <a:off x="8036041" y="618518"/>
            <a:ext cx="3281100" cy="1478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omic Sans MS"/>
              <a:buNone/>
            </a:pPr>
            <a:r>
              <a:rPr b="1" lang="en-AU" sz="2800">
                <a:solidFill>
                  <a:srgbClr val="FFFFFF"/>
                </a:solidFill>
                <a:latin typeface="Comic Sans MS"/>
                <a:ea typeface="Comic Sans MS"/>
                <a:cs typeface="Comic Sans MS"/>
                <a:sym typeface="Comic Sans MS"/>
              </a:rPr>
              <a:t>FEATURE SELECTION-WRAPPER METHOD</a:t>
            </a:r>
            <a:endParaRPr b="1" sz="2800">
              <a:solidFill>
                <a:srgbClr val="FFFFFF"/>
              </a:solidFill>
            </a:endParaRPr>
          </a:p>
        </p:txBody>
      </p:sp>
      <p:sp>
        <p:nvSpPr>
          <p:cNvPr id="7471" name="Google Shape;7471;p76"/>
          <p:cNvSpPr/>
          <p:nvPr/>
        </p:nvSpPr>
        <p:spPr>
          <a:xfrm>
            <a:off x="798949" y="808057"/>
            <a:ext cx="6752400" cy="5234400"/>
          </a:xfrm>
          <a:prstGeom prst="round2DiagRect">
            <a:avLst>
              <a:gd fmla="val 7418" name="adj1"/>
              <a:gd fmla="val 0" name="adj2"/>
            </a:avLst>
          </a:prstGeom>
          <a:solidFill>
            <a:schemeClr val="lt1"/>
          </a:solidFill>
          <a:ln cap="sq" cmpd="sng" w="19050">
            <a:solidFill>
              <a:srgbClr val="3B95DE">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Wrapper_updated" id="7472" name="Google Shape;7472;p76"/>
          <p:cNvPicPr preferRelativeResize="0"/>
          <p:nvPr/>
        </p:nvPicPr>
        <p:blipFill rotWithShape="1">
          <a:blip r:embed="rId5">
            <a:alphaModFix/>
          </a:blip>
          <a:srcRect b="0" l="0" r="0" t="0"/>
          <a:stretch/>
        </p:blipFill>
        <p:spPr>
          <a:xfrm>
            <a:off x="1118988" y="2249487"/>
            <a:ext cx="6112383" cy="2232026"/>
          </a:xfrm>
          <a:prstGeom prst="rect">
            <a:avLst/>
          </a:prstGeom>
          <a:noFill/>
          <a:ln>
            <a:noFill/>
          </a:ln>
        </p:spPr>
      </p:pic>
      <p:sp>
        <p:nvSpPr>
          <p:cNvPr id="7473" name="Google Shape;7473;p76"/>
          <p:cNvSpPr txBox="1"/>
          <p:nvPr>
            <p:ph idx="1" type="body"/>
          </p:nvPr>
        </p:nvSpPr>
        <p:spPr>
          <a:xfrm>
            <a:off x="8036041" y="2249487"/>
            <a:ext cx="3281100" cy="3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FFFFF"/>
              </a:buClr>
              <a:buSzPts val="2250"/>
              <a:buChar char="•"/>
            </a:pPr>
            <a:r>
              <a:rPr b="1" lang="en-AU" sz="1800">
                <a:solidFill>
                  <a:srgbClr val="FFFFFF"/>
                </a:solidFill>
                <a:latin typeface="Comic Sans MS"/>
                <a:ea typeface="Comic Sans MS"/>
                <a:cs typeface="Comic Sans MS"/>
                <a:sym typeface="Comic Sans MS"/>
              </a:rPr>
              <a:t>Wrapper Method –</a:t>
            </a:r>
            <a:endParaRPr/>
          </a:p>
          <a:p>
            <a:pPr indent="0" lvl="0" marL="0" rtl="0" algn="l">
              <a:lnSpc>
                <a:spcPct val="120000"/>
              </a:lnSpc>
              <a:spcBef>
                <a:spcPts val="1000"/>
              </a:spcBef>
              <a:spcAft>
                <a:spcPts val="0"/>
              </a:spcAft>
              <a:buClr>
                <a:srgbClr val="FFFFFF"/>
              </a:buClr>
              <a:buSzPts val="2250"/>
              <a:buNone/>
            </a:pPr>
            <a:r>
              <a:rPr lang="en-AU" sz="1800">
                <a:solidFill>
                  <a:srgbClr val="FFFFFF"/>
                </a:solidFill>
                <a:latin typeface="Comic Sans MS"/>
                <a:ea typeface="Comic Sans MS"/>
                <a:cs typeface="Comic Sans MS"/>
                <a:sym typeface="Comic Sans MS"/>
              </a:rPr>
              <a:t>Wrapper Methods </a:t>
            </a:r>
            <a:r>
              <a:rPr b="1" lang="en-AU" sz="1800">
                <a:solidFill>
                  <a:srgbClr val="FFFFFF"/>
                </a:solidFill>
                <a:latin typeface="Comic Sans MS"/>
                <a:ea typeface="Comic Sans MS"/>
                <a:cs typeface="Comic Sans MS"/>
                <a:sym typeface="Comic Sans MS"/>
              </a:rPr>
              <a:t>selects best subset of features by iteratively checking</a:t>
            </a:r>
            <a:r>
              <a:rPr lang="en-AU" sz="1800">
                <a:solidFill>
                  <a:srgbClr val="FFFFFF"/>
                </a:solidFill>
                <a:latin typeface="Comic Sans MS"/>
                <a:ea typeface="Comic Sans MS"/>
                <a:cs typeface="Comic Sans MS"/>
                <a:sym typeface="Comic Sans MS"/>
              </a:rPr>
              <a:t> model performance</a:t>
            </a:r>
            <a:r>
              <a:rPr b="1" lang="en-AU" sz="1800">
                <a:solidFill>
                  <a:srgbClr val="FFFFFF"/>
                </a:solidFill>
                <a:latin typeface="Comic Sans MS"/>
                <a:ea typeface="Comic Sans MS"/>
                <a:cs typeface="Comic Sans MS"/>
                <a:sym typeface="Comic Sans MS"/>
              </a:rPr>
              <a:t>.</a:t>
            </a:r>
            <a:endParaRPr sz="1800">
              <a:solidFill>
                <a:srgbClr val="FFFFFF"/>
              </a:solidFill>
              <a:latin typeface="Comic Sans MS"/>
              <a:ea typeface="Comic Sans MS"/>
              <a:cs typeface="Comic Sans MS"/>
              <a:sym typeface="Comic Sans MS"/>
            </a:endParaRPr>
          </a:p>
        </p:txBody>
      </p:sp>
      <p:sp>
        <p:nvSpPr>
          <p:cNvPr id="7474" name="Google Shape;7474;p76"/>
          <p:cNvSpPr txBox="1"/>
          <p:nvPr>
            <p:ph idx="11" type="ftr"/>
          </p:nvPr>
        </p:nvSpPr>
        <p:spPr>
          <a:xfrm>
            <a:off x="1141411" y="6309360"/>
            <a:ext cx="6239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rgbClr val="FFFFFF"/>
                </a:solidFill>
              </a:rPr>
              <a:t>PPT BY: MADHAV MISHRA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78" name="Shape 7478"/>
        <p:cNvGrpSpPr/>
        <p:nvPr/>
      </p:nvGrpSpPr>
      <p:grpSpPr>
        <a:xfrm>
          <a:off x="0" y="0"/>
          <a:ext cx="0" cy="0"/>
          <a:chOff x="0" y="0"/>
          <a:chExt cx="0" cy="0"/>
        </a:xfrm>
      </p:grpSpPr>
      <p:sp>
        <p:nvSpPr>
          <p:cNvPr id="7479" name="Google Shape;7479;p77"/>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omic Sans MS"/>
              <a:buNone/>
            </a:pPr>
            <a:r>
              <a:rPr b="1" lang="en-AU">
                <a:latin typeface="Comic Sans MS"/>
                <a:ea typeface="Comic Sans MS"/>
                <a:cs typeface="Comic Sans MS"/>
                <a:sym typeface="Comic Sans MS"/>
              </a:rPr>
              <a:t>FEATURE SELECTION- EMBEDDED METHOD</a:t>
            </a:r>
            <a:endParaRPr b="1"/>
          </a:p>
        </p:txBody>
      </p:sp>
      <p:pic>
        <p:nvPicPr>
          <p:cNvPr descr="embedded" id="7480" name="Google Shape;7480;p77"/>
          <p:cNvPicPr preferRelativeResize="0"/>
          <p:nvPr/>
        </p:nvPicPr>
        <p:blipFill rotWithShape="1">
          <a:blip r:embed="rId4">
            <a:alphaModFix/>
          </a:blip>
          <a:srcRect b="0" l="0" r="0" t="0"/>
          <a:stretch/>
        </p:blipFill>
        <p:spPr>
          <a:xfrm>
            <a:off x="403891" y="2176413"/>
            <a:ext cx="5831700" cy="32418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7481" name="Google Shape;7481;p77"/>
          <p:cNvSpPr txBox="1"/>
          <p:nvPr>
            <p:ph idx="1" type="body"/>
          </p:nvPr>
        </p:nvSpPr>
        <p:spPr>
          <a:xfrm>
            <a:off x="6336727" y="2249487"/>
            <a:ext cx="4710600" cy="3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750"/>
              <a:buChar char="•"/>
            </a:pPr>
            <a:r>
              <a:rPr lang="en-AU" sz="2200">
                <a:latin typeface="Comic Sans MS"/>
                <a:ea typeface="Comic Sans MS"/>
                <a:cs typeface="Comic Sans MS"/>
                <a:sym typeface="Comic Sans MS"/>
              </a:rPr>
              <a:t>Embedded Method –</a:t>
            </a:r>
            <a:endParaRPr/>
          </a:p>
          <a:p>
            <a:pPr indent="0" lvl="0" marL="0" rtl="0" algn="l">
              <a:lnSpc>
                <a:spcPct val="120000"/>
              </a:lnSpc>
              <a:spcBef>
                <a:spcPts val="1000"/>
              </a:spcBef>
              <a:spcAft>
                <a:spcPts val="0"/>
              </a:spcAft>
              <a:buClr>
                <a:schemeClr val="lt1"/>
              </a:buClr>
              <a:buSzPts val="2750"/>
              <a:buNone/>
            </a:pPr>
            <a:r>
              <a:rPr lang="en-AU" sz="2200">
                <a:latin typeface="Comic Sans MS"/>
                <a:ea typeface="Comic Sans MS"/>
                <a:cs typeface="Comic Sans MS"/>
                <a:sym typeface="Comic Sans MS"/>
              </a:rPr>
              <a:t>Embedded methods are the methods </a:t>
            </a:r>
            <a:r>
              <a:rPr b="1" lang="en-AU" sz="2200">
                <a:latin typeface="Comic Sans MS"/>
                <a:ea typeface="Comic Sans MS"/>
                <a:cs typeface="Comic Sans MS"/>
                <a:sym typeface="Comic Sans MS"/>
              </a:rPr>
              <a:t>implemented by algorithms that have a built-in feature selection 'embedded' in them</a:t>
            </a:r>
            <a:r>
              <a:rPr lang="en-AU" sz="2200">
                <a:latin typeface="Comic Sans MS"/>
                <a:ea typeface="Comic Sans MS"/>
                <a:cs typeface="Comic Sans MS"/>
                <a:sym typeface="Comic Sans MS"/>
              </a:rPr>
              <a:t>. It </a:t>
            </a:r>
            <a:r>
              <a:rPr b="1" lang="en-AU" sz="2200">
                <a:latin typeface="Comic Sans MS"/>
                <a:ea typeface="Comic Sans MS"/>
                <a:cs typeface="Comic Sans MS"/>
                <a:sym typeface="Comic Sans MS"/>
              </a:rPr>
              <a:t>selects the best subset of features during the building of the model itself</a:t>
            </a:r>
            <a:r>
              <a:rPr lang="en-AU" sz="2200">
                <a:latin typeface="Comic Sans MS"/>
                <a:ea typeface="Comic Sans MS"/>
                <a:cs typeface="Comic Sans MS"/>
                <a:sym typeface="Comic Sans MS"/>
              </a:rPr>
              <a:t>.</a:t>
            </a:r>
            <a:endParaRPr sz="2200">
              <a:latin typeface="Comic Sans MS"/>
              <a:ea typeface="Comic Sans MS"/>
              <a:cs typeface="Comic Sans MS"/>
              <a:sym typeface="Comic Sans MS"/>
            </a:endParaRPr>
          </a:p>
        </p:txBody>
      </p:sp>
      <p:sp>
        <p:nvSpPr>
          <p:cNvPr id="7482" name="Google Shape;7482;p77"/>
          <p:cNvSpPr txBox="1"/>
          <p:nvPr>
            <p:ph idx="11" type="ftr"/>
          </p:nvPr>
        </p:nvSpPr>
        <p:spPr>
          <a:xfrm>
            <a:off x="1141411" y="6309360"/>
            <a:ext cx="6239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6" name="Shape 7486"/>
        <p:cNvGrpSpPr/>
        <p:nvPr/>
      </p:nvGrpSpPr>
      <p:grpSpPr>
        <a:xfrm>
          <a:off x="0" y="0"/>
          <a:ext cx="0" cy="0"/>
          <a:chOff x="0" y="0"/>
          <a:chExt cx="0" cy="0"/>
        </a:xfrm>
      </p:grpSpPr>
      <p:sp>
        <p:nvSpPr>
          <p:cNvPr id="7487" name="Google Shape;7487;p78"/>
          <p:cNvSpPr txBox="1"/>
          <p:nvPr>
            <p:ph idx="1" type="body"/>
          </p:nvPr>
        </p:nvSpPr>
        <p:spPr>
          <a:xfrm>
            <a:off x="1063589" y="3959258"/>
            <a:ext cx="9906000" cy="22257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rgbClr val="FF0000"/>
              </a:buClr>
              <a:buSzPts val="5000"/>
              <a:buNone/>
            </a:pPr>
            <a:r>
              <a:rPr b="1" lang="en-AU" sz="4000">
                <a:solidFill>
                  <a:srgbClr val="FF0000"/>
                </a:solidFill>
                <a:latin typeface="Comic Sans MS"/>
                <a:ea typeface="Comic Sans MS"/>
                <a:cs typeface="Comic Sans MS"/>
                <a:sym typeface="Comic Sans MS"/>
              </a:rPr>
              <a:t>KUDOS ..END OF UNIT 1</a:t>
            </a:r>
            <a:endParaRPr/>
          </a:p>
        </p:txBody>
      </p:sp>
      <p:sp>
        <p:nvSpPr>
          <p:cNvPr id="7488" name="Google Shape;7488;p78"/>
          <p:cNvSpPr txBox="1"/>
          <p:nvPr>
            <p:ph idx="11" type="ftr"/>
          </p:nvPr>
        </p:nvSpPr>
        <p:spPr>
          <a:xfrm>
            <a:off x="9241341" y="6184833"/>
            <a:ext cx="18060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b="1"/>
          </a:p>
        </p:txBody>
      </p:sp>
      <p:pic>
        <p:nvPicPr>
          <p:cNvPr id="7489" name="Google Shape;7489;p78"/>
          <p:cNvPicPr preferRelativeResize="0"/>
          <p:nvPr/>
        </p:nvPicPr>
        <p:blipFill rotWithShape="1">
          <a:blip r:embed="rId3">
            <a:alphaModFix/>
          </a:blip>
          <a:srcRect b="0" l="0" r="0" t="0"/>
          <a:stretch/>
        </p:blipFill>
        <p:spPr>
          <a:xfrm>
            <a:off x="2565661" y="673166"/>
            <a:ext cx="7268773" cy="32860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50" name="Shape 5650"/>
        <p:cNvGrpSpPr/>
        <p:nvPr/>
      </p:nvGrpSpPr>
      <p:grpSpPr>
        <a:xfrm>
          <a:off x="0" y="0"/>
          <a:ext cx="0" cy="0"/>
          <a:chOff x="0" y="0"/>
          <a:chExt cx="0" cy="0"/>
        </a:xfrm>
      </p:grpSpPr>
      <p:sp>
        <p:nvSpPr>
          <p:cNvPr id="5651" name="Google Shape;5651;p27"/>
          <p:cNvSpPr txBox="1"/>
          <p:nvPr>
            <p:ph idx="1" type="body"/>
          </p:nvPr>
        </p:nvSpPr>
        <p:spPr>
          <a:xfrm>
            <a:off x="987441" y="275155"/>
            <a:ext cx="10061700" cy="57393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20000"/>
              </a:lnSpc>
              <a:spcBef>
                <a:spcPts val="0"/>
              </a:spcBef>
              <a:spcAft>
                <a:spcPts val="0"/>
              </a:spcAft>
              <a:buClr>
                <a:srgbClr val="0C0C0C"/>
              </a:buClr>
              <a:buSzPct val="125000"/>
              <a:buChar char="•"/>
            </a:pPr>
            <a:r>
              <a:rPr lang="en-AU">
                <a:solidFill>
                  <a:srgbClr val="0C0C0C"/>
                </a:solidFill>
                <a:latin typeface="Comic Sans MS"/>
                <a:ea typeface="Comic Sans MS"/>
                <a:cs typeface="Comic Sans MS"/>
                <a:sym typeface="Comic Sans MS"/>
              </a:rPr>
              <a:t>Machine Learning is nothing but writing software programs that learn from its past experience. And if the computer program has improved its performance from the past experience then we can say that the program has learned. We can teach computer to learn from data.</a:t>
            </a:r>
            <a:endParaRPr/>
          </a:p>
          <a:p>
            <a:pPr indent="-228600" lvl="0" marL="228600" rtl="0" algn="l">
              <a:lnSpc>
                <a:spcPct val="120000"/>
              </a:lnSpc>
              <a:spcBef>
                <a:spcPts val="1000"/>
              </a:spcBef>
              <a:spcAft>
                <a:spcPts val="0"/>
              </a:spcAft>
              <a:buClr>
                <a:schemeClr val="dk1"/>
              </a:buClr>
              <a:buSzPct val="125000"/>
              <a:buChar char="•"/>
            </a:pPr>
            <a:r>
              <a:rPr b="1" lang="en-AU">
                <a:solidFill>
                  <a:schemeClr val="dk1"/>
                </a:solidFill>
                <a:latin typeface="Comic Sans MS"/>
                <a:ea typeface="Comic Sans MS"/>
                <a:cs typeface="Comic Sans MS"/>
                <a:sym typeface="Comic Sans MS"/>
              </a:rPr>
              <a:t>Let’s try to understand this with the help of an example of a dog and cat:</a:t>
            </a:r>
            <a:endParaRPr/>
          </a:p>
          <a:p>
            <a:pPr indent="0" lvl="0" marL="0" rtl="0" algn="l">
              <a:lnSpc>
                <a:spcPct val="120000"/>
              </a:lnSpc>
              <a:spcBef>
                <a:spcPts val="1000"/>
              </a:spcBef>
              <a:spcAft>
                <a:spcPts val="0"/>
              </a:spcAft>
              <a:buClr>
                <a:schemeClr val="dk1"/>
              </a:buClr>
              <a:buSzPct val="125000"/>
              <a:buNone/>
            </a:pPr>
            <a:r>
              <a:rPr lang="en-AU">
                <a:solidFill>
                  <a:schemeClr val="dk1"/>
                </a:solidFill>
                <a:latin typeface="Comic Sans MS"/>
                <a:ea typeface="Comic Sans MS"/>
                <a:cs typeface="Comic Sans MS"/>
                <a:sym typeface="Comic Sans MS"/>
              </a:rPr>
              <a:t>We want our machine to differentiate between a cat and a dog. So we will feed some data like images, features about cat and dog one by one.</a:t>
            </a:r>
            <a:endParaRPr/>
          </a:p>
          <a:p>
            <a:pPr indent="0" lvl="0" marL="0" rtl="0" algn="l">
              <a:lnSpc>
                <a:spcPct val="120000"/>
              </a:lnSpc>
              <a:spcBef>
                <a:spcPts val="1000"/>
              </a:spcBef>
              <a:spcAft>
                <a:spcPts val="0"/>
              </a:spcAft>
              <a:buClr>
                <a:schemeClr val="dk1"/>
              </a:buClr>
              <a:buSzPct val="125000"/>
              <a:buNone/>
            </a:pPr>
            <a:r>
              <a:rPr lang="en-AU">
                <a:solidFill>
                  <a:schemeClr val="dk1"/>
                </a:solidFill>
                <a:latin typeface="Comic Sans MS"/>
                <a:ea typeface="Comic Sans MS"/>
                <a:cs typeface="Comic Sans MS"/>
                <a:sym typeface="Comic Sans MS"/>
              </a:rPr>
              <a:t>Our </a:t>
            </a:r>
            <a:r>
              <a:rPr b="1" lang="en-AU">
                <a:solidFill>
                  <a:schemeClr val="dk1"/>
                </a:solidFill>
                <a:latin typeface="Comic Sans MS"/>
                <a:ea typeface="Comic Sans MS"/>
                <a:cs typeface="Comic Sans MS"/>
                <a:sym typeface="Comic Sans MS"/>
              </a:rPr>
              <a:t>machine will itself try to analyse and identify some patterns to differentiate </a:t>
            </a:r>
            <a:r>
              <a:rPr lang="en-AU">
                <a:solidFill>
                  <a:schemeClr val="dk1"/>
                </a:solidFill>
                <a:latin typeface="Comic Sans MS"/>
                <a:ea typeface="Comic Sans MS"/>
                <a:cs typeface="Comic Sans MS"/>
                <a:sym typeface="Comic Sans MS"/>
              </a:rPr>
              <a:t>between both the animals and store these </a:t>
            </a:r>
            <a:r>
              <a:rPr b="1" lang="en-AU">
                <a:solidFill>
                  <a:schemeClr val="dk1"/>
                </a:solidFill>
                <a:latin typeface="Comic Sans MS"/>
                <a:ea typeface="Comic Sans MS"/>
                <a:cs typeface="Comic Sans MS"/>
                <a:sym typeface="Comic Sans MS"/>
              </a:rPr>
              <a:t>patterns as numerical values. </a:t>
            </a:r>
            <a:endParaRPr/>
          </a:p>
          <a:p>
            <a:pPr indent="0" lvl="0" marL="0" rtl="0" algn="l">
              <a:lnSpc>
                <a:spcPct val="120000"/>
              </a:lnSpc>
              <a:spcBef>
                <a:spcPts val="1000"/>
              </a:spcBef>
              <a:spcAft>
                <a:spcPts val="0"/>
              </a:spcAft>
              <a:buClr>
                <a:schemeClr val="dk1"/>
              </a:buClr>
              <a:buSzPct val="125000"/>
              <a:buNone/>
            </a:pPr>
            <a:r>
              <a:rPr lang="en-AU">
                <a:solidFill>
                  <a:schemeClr val="dk1"/>
                </a:solidFill>
                <a:latin typeface="Comic Sans MS"/>
                <a:ea typeface="Comic Sans MS"/>
                <a:cs typeface="Comic Sans MS"/>
                <a:sym typeface="Comic Sans MS"/>
              </a:rPr>
              <a:t>So whenever we ask our </a:t>
            </a:r>
            <a:r>
              <a:rPr b="1" lang="en-AU">
                <a:solidFill>
                  <a:schemeClr val="dk1"/>
                </a:solidFill>
                <a:latin typeface="Comic Sans MS"/>
                <a:ea typeface="Comic Sans MS"/>
                <a:cs typeface="Comic Sans MS"/>
                <a:sym typeface="Comic Sans MS"/>
              </a:rPr>
              <a:t>machine to identify cat/dog in future </a:t>
            </a:r>
            <a:r>
              <a:rPr lang="en-AU">
                <a:solidFill>
                  <a:schemeClr val="dk1"/>
                </a:solidFill>
                <a:latin typeface="Comic Sans MS"/>
                <a:ea typeface="Comic Sans MS"/>
                <a:cs typeface="Comic Sans MS"/>
                <a:sym typeface="Comic Sans MS"/>
              </a:rPr>
              <a:t>it should be able to find the </a:t>
            </a:r>
            <a:r>
              <a:rPr b="1" lang="en-AU">
                <a:solidFill>
                  <a:schemeClr val="dk1"/>
                </a:solidFill>
                <a:latin typeface="Comic Sans MS"/>
                <a:ea typeface="Comic Sans MS"/>
                <a:cs typeface="Comic Sans MS"/>
                <a:sym typeface="Comic Sans MS"/>
              </a:rPr>
              <a:t>best possible match in the data stored and tell us the results</a:t>
            </a:r>
            <a:r>
              <a:rPr lang="en-AU">
                <a:solidFill>
                  <a:schemeClr val="dk1"/>
                </a:solidFill>
                <a:latin typeface="Comic Sans MS"/>
                <a:ea typeface="Comic Sans MS"/>
                <a:cs typeface="Comic Sans MS"/>
                <a:sym typeface="Comic Sans MS"/>
              </a:rPr>
              <a:t>. However there might be errors. Therefore the </a:t>
            </a:r>
            <a:r>
              <a:rPr b="1" lang="en-AU">
                <a:solidFill>
                  <a:schemeClr val="dk1"/>
                </a:solidFill>
                <a:latin typeface="Comic Sans MS"/>
                <a:ea typeface="Comic Sans MS"/>
                <a:cs typeface="Comic Sans MS"/>
                <a:sym typeface="Comic Sans MS"/>
              </a:rPr>
              <a:t>more the data</a:t>
            </a:r>
            <a:r>
              <a:rPr lang="en-AU">
                <a:solidFill>
                  <a:schemeClr val="dk1"/>
                </a:solidFill>
                <a:latin typeface="Comic Sans MS"/>
                <a:ea typeface="Comic Sans MS"/>
                <a:cs typeface="Comic Sans MS"/>
                <a:sym typeface="Comic Sans MS"/>
              </a:rPr>
              <a:t>, the </a:t>
            </a:r>
            <a:r>
              <a:rPr b="1" lang="en-AU">
                <a:solidFill>
                  <a:schemeClr val="dk1"/>
                </a:solidFill>
                <a:latin typeface="Comic Sans MS"/>
                <a:ea typeface="Comic Sans MS"/>
                <a:cs typeface="Comic Sans MS"/>
                <a:sym typeface="Comic Sans MS"/>
              </a:rPr>
              <a:t>better prediction our machine would be able to make.</a:t>
            </a:r>
            <a:endParaRPr/>
          </a:p>
          <a:p>
            <a:pPr indent="0" lvl="0" marL="0" rtl="0" algn="l">
              <a:lnSpc>
                <a:spcPct val="120000"/>
              </a:lnSpc>
              <a:spcBef>
                <a:spcPts val="1000"/>
              </a:spcBef>
              <a:spcAft>
                <a:spcPts val="0"/>
              </a:spcAft>
              <a:buClr>
                <a:schemeClr val="dk1"/>
              </a:buClr>
              <a:buSzPct val="125000"/>
              <a:buNone/>
            </a:pPr>
            <a:r>
              <a:rPr lang="en-AU">
                <a:solidFill>
                  <a:schemeClr val="dk1"/>
                </a:solidFill>
                <a:latin typeface="Comic Sans MS"/>
                <a:ea typeface="Comic Sans MS"/>
                <a:cs typeface="Comic Sans MS"/>
                <a:sym typeface="Comic Sans MS"/>
              </a:rPr>
              <a:t>Machine learning makes our task lot simpler without coding explicitly.</a:t>
            </a:r>
            <a:endParaRPr/>
          </a:p>
        </p:txBody>
      </p:sp>
      <p:sp>
        <p:nvSpPr>
          <p:cNvPr id="5652" name="Google Shape;5652;p27"/>
          <p:cNvSpPr txBox="1"/>
          <p:nvPr>
            <p:ph idx="11" type="ftr"/>
          </p:nvPr>
        </p:nvSpPr>
        <p:spPr>
          <a:xfrm>
            <a:off x="9163455" y="6152406"/>
            <a:ext cx="19845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6" name="Shape 5656"/>
        <p:cNvGrpSpPr/>
        <p:nvPr/>
      </p:nvGrpSpPr>
      <p:grpSpPr>
        <a:xfrm>
          <a:off x="0" y="0"/>
          <a:ext cx="0" cy="0"/>
          <a:chOff x="0" y="0"/>
          <a:chExt cx="0" cy="0"/>
        </a:xfrm>
      </p:grpSpPr>
      <p:sp>
        <p:nvSpPr>
          <p:cNvPr id="5657" name="Google Shape;5657;p28"/>
          <p:cNvSpPr txBox="1"/>
          <p:nvPr>
            <p:ph idx="11" type="ftr"/>
          </p:nvPr>
        </p:nvSpPr>
        <p:spPr>
          <a:xfrm>
            <a:off x="9644390" y="6232066"/>
            <a:ext cx="1752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AU"/>
              <a:t>PPT BY: MADHAV MISHRA</a:t>
            </a:r>
            <a:endParaRPr/>
          </a:p>
        </p:txBody>
      </p:sp>
      <p:pic>
        <p:nvPicPr>
          <p:cNvPr id="5658" name="Google Shape;5658;p28"/>
          <p:cNvPicPr preferRelativeResize="0"/>
          <p:nvPr/>
        </p:nvPicPr>
        <p:blipFill rotWithShape="1">
          <a:blip r:embed="rId3">
            <a:alphaModFix/>
          </a:blip>
          <a:srcRect b="0" l="0" r="0" t="0"/>
          <a:stretch/>
        </p:blipFill>
        <p:spPr>
          <a:xfrm>
            <a:off x="980389" y="821344"/>
            <a:ext cx="10416619" cy="4971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5662" name="Shape 5662"/>
        <p:cNvGrpSpPr/>
        <p:nvPr/>
      </p:nvGrpSpPr>
      <p:grpSpPr>
        <a:xfrm>
          <a:off x="0" y="0"/>
          <a:ext cx="0" cy="0"/>
          <a:chOff x="0" y="0"/>
          <a:chExt cx="0" cy="0"/>
        </a:xfrm>
      </p:grpSpPr>
      <p:sp>
        <p:nvSpPr>
          <p:cNvPr id="5663" name="Google Shape;5663;p29"/>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664" name="Google Shape;5664;p29"/>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5665" name="Google Shape;5665;p29"/>
          <p:cNvGrpSpPr/>
          <p:nvPr/>
        </p:nvGrpSpPr>
        <p:grpSpPr>
          <a:xfrm>
            <a:off x="0" y="0"/>
            <a:ext cx="1220788" cy="6858001"/>
            <a:chOff x="-14288" y="0"/>
            <a:chExt cx="1220788" cy="6858001"/>
          </a:xfrm>
        </p:grpSpPr>
        <p:sp>
          <p:nvSpPr>
            <p:cNvPr id="5666" name="Google Shape;5666;p29"/>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9"/>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9"/>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9"/>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5670" name="Google Shape;5670;p29"/>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9"/>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5672" name="Google Shape;5672;p29"/>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5673" name="Google Shape;5673;p29"/>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9"/>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9"/>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5676" name="Google Shape;5676;p29"/>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7" name="Google Shape;5677;p29"/>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5678" name="Google Shape;5678;p29"/>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5679" name="Google Shape;5679;p29"/>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5680" name="Google Shape;5680;p29"/>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5681" name="Google Shape;5681;p29"/>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9"/>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9"/>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5684" name="Google Shape;5684;p29"/>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9"/>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5686" name="Google Shape;5686;p29"/>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9"/>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5688" name="Google Shape;5688;p29"/>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5689" name="Google Shape;5689;p29"/>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9"/>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9"/>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5692" name="Google Shape;5692;p29"/>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3" name="Google Shape;5693;p29"/>
          <p:cNvSpPr txBox="1"/>
          <p:nvPr>
            <p:ph idx="1" type="body"/>
          </p:nvPr>
        </p:nvSpPr>
        <p:spPr>
          <a:xfrm>
            <a:off x="1206500" y="675226"/>
            <a:ext cx="9840900" cy="54606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3000"/>
              <a:buChar char="•"/>
            </a:pPr>
            <a:r>
              <a:rPr b="1" lang="en-AU"/>
              <a:t>To elaborate more from the engineering perspective, ML can be explained: (as stated by Tom Mitchell, 1997)</a:t>
            </a:r>
            <a:endParaRPr/>
          </a:p>
          <a:p>
            <a:pPr indent="-228600" lvl="0" marL="228600" rtl="0" algn="l">
              <a:lnSpc>
                <a:spcPct val="120000"/>
              </a:lnSpc>
              <a:spcBef>
                <a:spcPts val="1000"/>
              </a:spcBef>
              <a:spcAft>
                <a:spcPts val="0"/>
              </a:spcAft>
              <a:buClr>
                <a:schemeClr val="dk1"/>
              </a:buClr>
              <a:buSzPts val="3000"/>
              <a:buChar char="•"/>
            </a:pPr>
            <a:r>
              <a:rPr lang="en-AU"/>
              <a:t>A computer program is said to learn from </a:t>
            </a:r>
            <a:r>
              <a:rPr b="1" lang="en-AU"/>
              <a:t>experience (E)</a:t>
            </a:r>
            <a:r>
              <a:rPr lang="en-AU"/>
              <a:t> with respect to some </a:t>
            </a:r>
            <a:r>
              <a:rPr b="1" lang="en-AU"/>
              <a:t>task (T) </a:t>
            </a:r>
            <a:r>
              <a:rPr lang="en-AU"/>
              <a:t>and some </a:t>
            </a:r>
            <a:r>
              <a:rPr b="1" lang="en-AU"/>
              <a:t>performance measure (P), </a:t>
            </a:r>
            <a:r>
              <a:rPr lang="en-AU"/>
              <a:t>if its performance on (T), as measured by (P), improves with experience (E).</a:t>
            </a:r>
            <a:endParaRPr/>
          </a:p>
          <a:p>
            <a:pPr indent="-228600" lvl="0" marL="228600" rtl="0" algn="l">
              <a:lnSpc>
                <a:spcPct val="120000"/>
              </a:lnSpc>
              <a:spcBef>
                <a:spcPts val="1000"/>
              </a:spcBef>
              <a:spcAft>
                <a:spcPts val="0"/>
              </a:spcAft>
              <a:buClr>
                <a:schemeClr val="dk1"/>
              </a:buClr>
              <a:buSzPts val="3000"/>
              <a:buChar char="•"/>
            </a:pPr>
            <a:r>
              <a:rPr b="1" lang="en-AU"/>
              <a:t>Example:</a:t>
            </a:r>
            <a:endParaRPr/>
          </a:p>
          <a:p>
            <a:pPr indent="0" lvl="0" marL="0" rtl="0" algn="ctr">
              <a:lnSpc>
                <a:spcPct val="120000"/>
              </a:lnSpc>
              <a:spcBef>
                <a:spcPts val="1000"/>
              </a:spcBef>
              <a:spcAft>
                <a:spcPts val="0"/>
              </a:spcAft>
              <a:buClr>
                <a:schemeClr val="dk1"/>
              </a:buClr>
              <a:buSzPts val="3000"/>
              <a:buNone/>
            </a:pPr>
            <a:r>
              <a:rPr lang="en-AU"/>
              <a:t>So if you want your program to predict, for example, </a:t>
            </a:r>
            <a:r>
              <a:rPr b="1" lang="en-AU"/>
              <a:t>traffic patterns</a:t>
            </a:r>
            <a:r>
              <a:rPr lang="en-AU"/>
              <a:t> at a busy intersection </a:t>
            </a:r>
            <a:r>
              <a:rPr b="1" lang="en-AU"/>
              <a:t>(task T)</a:t>
            </a:r>
            <a:r>
              <a:rPr lang="en-AU"/>
              <a:t>, you can run it through a machine learning algorithm with data about past traffic patterns </a:t>
            </a:r>
            <a:r>
              <a:rPr b="1" lang="en-AU"/>
              <a:t>(experience E)</a:t>
            </a:r>
            <a:r>
              <a:rPr lang="en-AU"/>
              <a:t> and, if it has successfully </a:t>
            </a:r>
            <a:r>
              <a:rPr b="1" lang="en-AU"/>
              <a:t>“learned”</a:t>
            </a:r>
            <a:r>
              <a:rPr lang="en-AU"/>
              <a:t>, it will then do better at predicting future traffic patterns </a:t>
            </a:r>
            <a:r>
              <a:rPr b="1" lang="en-AU"/>
              <a:t>(performance measure P).</a:t>
            </a:r>
            <a:endParaRPr/>
          </a:p>
          <a:p>
            <a:pPr indent="-38100" lvl="0" marL="228600" rtl="0" algn="l">
              <a:lnSpc>
                <a:spcPct val="120000"/>
              </a:lnSpc>
              <a:spcBef>
                <a:spcPts val="1000"/>
              </a:spcBef>
              <a:spcAft>
                <a:spcPts val="0"/>
              </a:spcAft>
              <a:buClr>
                <a:schemeClr val="dk1"/>
              </a:buClr>
              <a:buSzPts val="3000"/>
              <a:buNone/>
            </a:pPr>
            <a:r>
              <a:t/>
            </a:r>
            <a:endParaRPr/>
          </a:p>
        </p:txBody>
      </p:sp>
      <p:sp>
        <p:nvSpPr>
          <p:cNvPr id="5694" name="Google Shape;5694;p29"/>
          <p:cNvSpPr txBox="1"/>
          <p:nvPr>
            <p:ph idx="11" type="ftr"/>
          </p:nvPr>
        </p:nvSpPr>
        <p:spPr>
          <a:xfrm>
            <a:off x="9379324" y="6215570"/>
            <a:ext cx="1790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5695" name="Google Shape;5695;p29"/>
          <p:cNvGrpSpPr/>
          <p:nvPr/>
        </p:nvGrpSpPr>
        <p:grpSpPr>
          <a:xfrm>
            <a:off x="11364912" y="0"/>
            <a:ext cx="674688" cy="6848476"/>
            <a:chOff x="11364912" y="0"/>
            <a:chExt cx="674688" cy="6848476"/>
          </a:xfrm>
        </p:grpSpPr>
        <p:sp>
          <p:nvSpPr>
            <p:cNvPr id="5696" name="Google Shape;5696;p29"/>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5697" name="Google Shape;5697;p29"/>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9"/>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9"/>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5700" name="Google Shape;5700;p29"/>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9"/>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5702" name="Google Shape;5702;p29"/>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9"/>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5704" name="Google Shape;5704;p29"/>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9"/>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80" scaled="0"/>
        </a:gradFill>
      </p:bgPr>
    </p:bg>
    <p:spTree>
      <p:nvGrpSpPr>
        <p:cNvPr id="5709" name="Shape 5709"/>
        <p:cNvGrpSpPr/>
        <p:nvPr/>
      </p:nvGrpSpPr>
      <p:grpSpPr>
        <a:xfrm>
          <a:off x="0" y="0"/>
          <a:ext cx="0" cy="0"/>
          <a:chOff x="0" y="0"/>
          <a:chExt cx="0" cy="0"/>
        </a:xfrm>
      </p:grpSpPr>
      <p:sp>
        <p:nvSpPr>
          <p:cNvPr id="5710" name="Google Shape;5710;p30"/>
          <p:cNvSpPr/>
          <p:nvPr/>
        </p:nvSpPr>
        <p:spPr>
          <a:xfrm>
            <a:off x="1" y="-1"/>
            <a:ext cx="12192000" cy="6858000"/>
          </a:xfrm>
          <a:prstGeom prst="rect">
            <a:avLst/>
          </a:prstGeom>
          <a:gradFill>
            <a:gsLst>
              <a:gs pos="0">
                <a:schemeClr val="lt1"/>
              </a:gs>
              <a:gs pos="100000">
                <a:srgbClr val="A6A6A6"/>
              </a:gs>
            </a:gsLst>
            <a:lin ang="504008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711" name="Google Shape;5711;p30"/>
          <p:cNvPicPr preferRelativeResize="0"/>
          <p:nvPr/>
        </p:nvPicPr>
        <p:blipFill rotWithShape="1">
          <a:blip r:embed="rId3">
            <a:alphaModFix amt="30000"/>
          </a:blip>
          <a:srcRect b="0" l="0" r="0" t="0"/>
          <a:stretch/>
        </p:blipFill>
        <p:spPr>
          <a:xfrm>
            <a:off x="0" y="0"/>
            <a:ext cx="12192004" cy="6858001"/>
          </a:xfrm>
          <a:prstGeom prst="rect">
            <a:avLst/>
          </a:prstGeom>
          <a:noFill/>
          <a:ln>
            <a:noFill/>
          </a:ln>
        </p:spPr>
      </p:pic>
      <p:grpSp>
        <p:nvGrpSpPr>
          <p:cNvPr id="5712" name="Google Shape;5712;p30"/>
          <p:cNvGrpSpPr/>
          <p:nvPr/>
        </p:nvGrpSpPr>
        <p:grpSpPr>
          <a:xfrm>
            <a:off x="0" y="0"/>
            <a:ext cx="1220788" cy="6858001"/>
            <a:chOff x="-14288" y="0"/>
            <a:chExt cx="1220788" cy="6858001"/>
          </a:xfrm>
        </p:grpSpPr>
        <p:sp>
          <p:nvSpPr>
            <p:cNvPr id="5713" name="Google Shape;5713;p30"/>
            <p:cNvSpPr/>
            <p:nvPr/>
          </p:nvSpPr>
          <p:spPr>
            <a:xfrm>
              <a:off x="114300" y="4763"/>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chemeClr val="dk2">
                <a:alpha val="44710"/>
              </a:schemeClr>
            </a:solidFill>
            <a:ln>
              <a:noFill/>
            </a:ln>
          </p:spPr>
        </p:sp>
        <p:sp>
          <p:nvSpPr>
            <p:cNvPr id="5717" name="Google Shape;5717;p3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chemeClr val="dk2">
                <a:alpha val="44710"/>
              </a:schemeClr>
            </a:solidFill>
            <a:ln>
              <a:noFill/>
            </a:ln>
          </p:spPr>
        </p:sp>
        <p:sp>
          <p:nvSpPr>
            <p:cNvPr id="5719" name="Google Shape;5719;p3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dk2">
                <a:alpha val="44710"/>
              </a:schemeClr>
            </a:solidFill>
            <a:ln>
              <a:noFill/>
            </a:ln>
          </p:spPr>
        </p:sp>
        <p:sp>
          <p:nvSpPr>
            <p:cNvPr id="5720" name="Google Shape;5720;p3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chemeClr val="dk2">
                <a:alpha val="44710"/>
              </a:schemeClr>
            </a:solidFill>
            <a:ln>
              <a:noFill/>
            </a:ln>
          </p:spPr>
        </p:sp>
        <p:sp>
          <p:nvSpPr>
            <p:cNvPr id="5723" name="Google Shape;5723;p3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4" name="Google Shape;5724;p30"/>
            <p:cNvCxnSpPr/>
            <p:nvPr/>
          </p:nvCxnSpPr>
          <p:spPr>
            <a:xfrm>
              <a:off x="-4763" y="9525"/>
              <a:ext cx="0" cy="0"/>
            </a:xfrm>
            <a:prstGeom prst="straightConnector1">
              <a:avLst/>
            </a:prstGeom>
            <a:solidFill>
              <a:schemeClr val="dk2">
                <a:alpha val="44710"/>
              </a:schemeClr>
            </a:solidFill>
            <a:ln cap="flat" cmpd="sng" w="9525">
              <a:solidFill>
                <a:srgbClr val="FFFFFF"/>
              </a:solidFill>
              <a:prstDash val="solid"/>
              <a:miter lim="800000"/>
              <a:headEnd len="med" w="med" type="none"/>
              <a:tailEnd len="med" w="med" type="none"/>
            </a:ln>
          </p:spPr>
        </p:cxnSp>
        <p:sp>
          <p:nvSpPr>
            <p:cNvPr id="5725" name="Google Shape;5725;p3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chemeClr val="dk2">
                <a:alpha val="44710"/>
              </a:schemeClr>
            </a:solidFill>
            <a:ln>
              <a:noFill/>
            </a:ln>
          </p:spPr>
        </p:sp>
        <p:sp>
          <p:nvSpPr>
            <p:cNvPr id="5726" name="Google Shape;5726;p3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chemeClr val="dk2">
                <a:alpha val="44710"/>
              </a:schemeClr>
            </a:solidFill>
            <a:ln>
              <a:noFill/>
            </a:ln>
          </p:spPr>
        </p:sp>
        <p:sp>
          <p:nvSpPr>
            <p:cNvPr id="5727" name="Google Shape;5727;p3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dk2">
                <a:alpha val="44710"/>
              </a:schemeClr>
            </a:solidFill>
            <a:ln>
              <a:noFill/>
            </a:ln>
          </p:spPr>
        </p:sp>
        <p:sp>
          <p:nvSpPr>
            <p:cNvPr id="5728" name="Google Shape;5728;p3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0"/>
            <p:cNvSpPr/>
            <p:nvPr/>
          </p:nvSpPr>
          <p:spPr>
            <a:xfrm>
              <a:off x="133350" y="4662488"/>
              <a:ext cx="23700" cy="2181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chemeClr val="dk2">
                <a:alpha val="44710"/>
              </a:schemeClr>
            </a:solidFill>
            <a:ln>
              <a:noFill/>
            </a:ln>
          </p:spPr>
        </p:sp>
        <p:sp>
          <p:nvSpPr>
            <p:cNvPr id="5731" name="Google Shape;5731;p3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chemeClr val="dk2">
                <a:alpha val="44710"/>
              </a:schemeClr>
            </a:solidFill>
            <a:ln>
              <a:noFill/>
            </a:ln>
          </p:spPr>
        </p:sp>
        <p:sp>
          <p:nvSpPr>
            <p:cNvPr id="5733" name="Google Shape;5733;p3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chemeClr val="dk2">
                <a:alpha val="44710"/>
              </a:schemeClr>
            </a:solidFill>
            <a:ln>
              <a:noFill/>
            </a:ln>
          </p:spPr>
        </p:sp>
        <p:sp>
          <p:nvSpPr>
            <p:cNvPr id="5735" name="Google Shape;5735;p3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dk2">
                <a:alpha val="44710"/>
              </a:schemeClr>
            </a:solidFill>
            <a:ln>
              <a:noFill/>
            </a:ln>
          </p:spPr>
        </p:sp>
        <p:sp>
          <p:nvSpPr>
            <p:cNvPr id="5736" name="Google Shape;5736;p3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chemeClr val="dk2">
                <a:alpha val="44710"/>
              </a:schemeClr>
            </a:solidFill>
            <a:ln>
              <a:noFill/>
            </a:ln>
          </p:spPr>
        </p:sp>
        <p:sp>
          <p:nvSpPr>
            <p:cNvPr id="5739" name="Google Shape;5739;p3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30"/>
          <p:cNvSpPr txBox="1"/>
          <p:nvPr>
            <p:ph idx="11" type="ftr"/>
          </p:nvPr>
        </p:nvSpPr>
        <p:spPr>
          <a:xfrm>
            <a:off x="9624504" y="6423025"/>
            <a:ext cx="18546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AU">
                <a:solidFill>
                  <a:schemeClr val="dk1"/>
                </a:solidFill>
              </a:rPr>
              <a:t>PPT BY: MADHAV MISHRA</a:t>
            </a:r>
            <a:endParaRPr/>
          </a:p>
        </p:txBody>
      </p:sp>
      <p:grpSp>
        <p:nvGrpSpPr>
          <p:cNvPr id="5741" name="Google Shape;5741;p30"/>
          <p:cNvGrpSpPr/>
          <p:nvPr/>
        </p:nvGrpSpPr>
        <p:grpSpPr>
          <a:xfrm>
            <a:off x="11364912" y="0"/>
            <a:ext cx="674688" cy="6848476"/>
            <a:chOff x="11364912" y="0"/>
            <a:chExt cx="674688" cy="6848476"/>
          </a:xfrm>
        </p:grpSpPr>
        <p:sp>
          <p:nvSpPr>
            <p:cNvPr id="5742" name="Google Shape;5742;p3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44710"/>
              </a:schemeClr>
            </a:solidFill>
            <a:ln>
              <a:noFill/>
            </a:ln>
          </p:spPr>
        </p:sp>
        <p:sp>
          <p:nvSpPr>
            <p:cNvPr id="5743" name="Google Shape;5743;p3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44710"/>
              </a:schemeClr>
            </a:solidFill>
            <a:ln>
              <a:noFill/>
            </a:ln>
          </p:spPr>
        </p:sp>
        <p:sp>
          <p:nvSpPr>
            <p:cNvPr id="5746" name="Google Shape;5746;p3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10"/>
              </a:schemeClr>
            </a:solidFill>
            <a:ln>
              <a:noFill/>
            </a:ln>
          </p:spPr>
        </p:sp>
        <p:sp>
          <p:nvSpPr>
            <p:cNvPr id="5748" name="Google Shape;5748;p3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10"/>
              </a:schemeClr>
            </a:solidFill>
            <a:ln>
              <a:noFill/>
            </a:ln>
          </p:spPr>
        </p:sp>
        <p:sp>
          <p:nvSpPr>
            <p:cNvPr id="5750" name="Google Shape;5750;p3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0"/>
            <p:cNvSpPr/>
            <p:nvPr/>
          </p:nvSpPr>
          <p:spPr>
            <a:xfrm>
              <a:off x="11939587" y="6596063"/>
              <a:ext cx="23700" cy="252300"/>
            </a:xfrm>
            <a:prstGeom prst="rect">
              <a:avLst/>
            </a:prstGeom>
            <a:solidFill>
              <a:schemeClr val="dk2">
                <a:alpha val="4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automatically generated" id="5752" name="Google Shape;5752;p30"/>
          <p:cNvPicPr preferRelativeResize="0"/>
          <p:nvPr/>
        </p:nvPicPr>
        <p:blipFill rotWithShape="1">
          <a:blip r:embed="rId4">
            <a:alphaModFix/>
          </a:blip>
          <a:srcRect b="0" l="0" r="0" t="0"/>
          <a:stretch/>
        </p:blipFill>
        <p:spPr>
          <a:xfrm>
            <a:off x="707052" y="1012664"/>
            <a:ext cx="10777898" cy="48326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